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3"/>
  </p:notesMasterIdLst>
  <p:sldIdLst>
    <p:sldId id="256" r:id="rId3"/>
    <p:sldId id="258" r:id="rId4"/>
    <p:sldId id="272" r:id="rId5"/>
    <p:sldId id="378" r:id="rId6"/>
    <p:sldId id="379" r:id="rId7"/>
    <p:sldId id="273" r:id="rId8"/>
    <p:sldId id="374" r:id="rId9"/>
    <p:sldId id="376" r:id="rId10"/>
    <p:sldId id="377" r:id="rId11"/>
    <p:sldId id="381" r:id="rId12"/>
    <p:sldId id="380" r:id="rId13"/>
    <p:sldId id="385" r:id="rId14"/>
    <p:sldId id="382" r:id="rId15"/>
    <p:sldId id="383" r:id="rId16"/>
    <p:sldId id="384" r:id="rId17"/>
    <p:sldId id="388" r:id="rId18"/>
    <p:sldId id="387" r:id="rId19"/>
    <p:sldId id="375" r:id="rId20"/>
    <p:sldId id="389" r:id="rId21"/>
    <p:sldId id="390" r:id="rId22"/>
    <p:sldId id="391" r:id="rId23"/>
    <p:sldId id="392" r:id="rId24"/>
    <p:sldId id="393" r:id="rId25"/>
    <p:sldId id="394" r:id="rId26"/>
    <p:sldId id="415" r:id="rId27"/>
    <p:sldId id="414" r:id="rId28"/>
    <p:sldId id="401" r:id="rId29"/>
    <p:sldId id="398" r:id="rId30"/>
    <p:sldId id="417" r:id="rId31"/>
    <p:sldId id="404" r:id="rId32"/>
    <p:sldId id="399" r:id="rId33"/>
    <p:sldId id="400" r:id="rId34"/>
    <p:sldId id="409" r:id="rId35"/>
    <p:sldId id="410" r:id="rId36"/>
    <p:sldId id="412" r:id="rId37"/>
    <p:sldId id="418" r:id="rId38"/>
    <p:sldId id="413" r:id="rId39"/>
    <p:sldId id="419" r:id="rId40"/>
    <p:sldId id="405" r:id="rId41"/>
    <p:sldId id="407"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90" autoAdjust="0"/>
  </p:normalViewPr>
  <p:slideViewPr>
    <p:cSldViewPr snapToGrid="0">
      <p:cViewPr varScale="1">
        <p:scale>
          <a:sx n="136" d="100"/>
          <a:sy n="136" d="100"/>
        </p:scale>
        <p:origin x="81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4E030-C185-49B5-84F0-8C6D234BD819}"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en-SG"/>
        </a:p>
      </dgm:t>
    </dgm:pt>
    <dgm:pt modelId="{3F0EEA72-98C5-437A-83E6-621204825F64}">
      <dgm:prSet phldrT="[Text]"/>
      <dgm:spPr/>
      <dgm:t>
        <a:bodyPr/>
        <a:lstStyle/>
        <a:p>
          <a:r>
            <a:rPr lang="en-SG" dirty="0"/>
            <a:t>No skills &amp; cannot explain ideas</a:t>
          </a:r>
        </a:p>
      </dgm:t>
    </dgm:pt>
    <dgm:pt modelId="{1FB77E2E-858D-4E7A-8C40-D96D2CACCFC3}" type="parTrans" cxnId="{457A95D6-31A7-49BD-839B-1811EE302B09}">
      <dgm:prSet/>
      <dgm:spPr/>
      <dgm:t>
        <a:bodyPr/>
        <a:lstStyle/>
        <a:p>
          <a:endParaRPr lang="en-SG"/>
        </a:p>
      </dgm:t>
    </dgm:pt>
    <dgm:pt modelId="{B85BC9C7-83B5-4C2D-A6AA-1584FF6E8C94}" type="sibTrans" cxnId="{457A95D6-31A7-49BD-839B-1811EE302B09}">
      <dgm:prSet/>
      <dgm:spPr/>
      <dgm:t>
        <a:bodyPr/>
        <a:lstStyle/>
        <a:p>
          <a:endParaRPr lang="en-SG"/>
        </a:p>
      </dgm:t>
    </dgm:pt>
    <dgm:pt modelId="{116C472F-6558-48FC-8EF3-EC60BF18A6E8}">
      <dgm:prSet phldrT="[Text]"/>
      <dgm:spPr/>
      <dgm:t>
        <a:bodyPr/>
        <a:lstStyle/>
        <a:p>
          <a:r>
            <a:rPr lang="en-SG" dirty="0"/>
            <a:t>Have skills but cannot explain ideas</a:t>
          </a:r>
        </a:p>
      </dgm:t>
    </dgm:pt>
    <dgm:pt modelId="{8990E00C-ADD2-4F58-A297-B218FB5C693A}" type="parTrans" cxnId="{4DBEBD53-1BD6-484C-80A5-A609834210D4}">
      <dgm:prSet/>
      <dgm:spPr/>
      <dgm:t>
        <a:bodyPr/>
        <a:lstStyle/>
        <a:p>
          <a:endParaRPr lang="en-SG"/>
        </a:p>
      </dgm:t>
    </dgm:pt>
    <dgm:pt modelId="{DBEBFBA9-1E63-48CF-8AE5-F1087E5A6E85}" type="sibTrans" cxnId="{4DBEBD53-1BD6-484C-80A5-A609834210D4}">
      <dgm:prSet/>
      <dgm:spPr/>
      <dgm:t>
        <a:bodyPr/>
        <a:lstStyle/>
        <a:p>
          <a:endParaRPr lang="en-SG"/>
        </a:p>
      </dgm:t>
    </dgm:pt>
    <dgm:pt modelId="{93349636-B61B-4DF2-9D86-E09BE21768B5}">
      <dgm:prSet phldrT="[Text]"/>
      <dgm:spPr/>
      <dgm:t>
        <a:bodyPr/>
        <a:lstStyle/>
        <a:p>
          <a:r>
            <a:rPr lang="en-SG" dirty="0"/>
            <a:t>No skills but can explain ideas</a:t>
          </a:r>
        </a:p>
      </dgm:t>
    </dgm:pt>
    <dgm:pt modelId="{F75B0EA4-BAF0-46D2-BE1D-C33A0F631E8C}" type="parTrans" cxnId="{B37A1903-F14E-4D04-8402-983BDC6EA47C}">
      <dgm:prSet/>
      <dgm:spPr/>
      <dgm:t>
        <a:bodyPr/>
        <a:lstStyle/>
        <a:p>
          <a:endParaRPr lang="en-SG"/>
        </a:p>
      </dgm:t>
    </dgm:pt>
    <dgm:pt modelId="{F7315C74-0FEC-4709-8D5F-0C9C343E1F7D}" type="sibTrans" cxnId="{B37A1903-F14E-4D04-8402-983BDC6EA47C}">
      <dgm:prSet/>
      <dgm:spPr/>
      <dgm:t>
        <a:bodyPr/>
        <a:lstStyle/>
        <a:p>
          <a:endParaRPr lang="en-SG"/>
        </a:p>
      </dgm:t>
    </dgm:pt>
    <dgm:pt modelId="{3D060397-0808-4DD8-B3CC-EA066C53721D}">
      <dgm:prSet phldrT="[Text]"/>
      <dgm:spPr/>
      <dgm:t>
        <a:bodyPr/>
        <a:lstStyle/>
        <a:p>
          <a:r>
            <a:rPr lang="en-SG" dirty="0"/>
            <a:t>Have skills and can explain ideas</a:t>
          </a:r>
        </a:p>
      </dgm:t>
    </dgm:pt>
    <dgm:pt modelId="{9BD80B5A-6809-4462-A94D-5F10797CB508}" type="parTrans" cxnId="{39931C6D-C97B-47DA-8E49-A202CA0E651A}">
      <dgm:prSet/>
      <dgm:spPr/>
      <dgm:t>
        <a:bodyPr/>
        <a:lstStyle/>
        <a:p>
          <a:endParaRPr lang="en-SG"/>
        </a:p>
      </dgm:t>
    </dgm:pt>
    <dgm:pt modelId="{732F62F6-9DAB-43F1-854E-4024CA880BAB}" type="sibTrans" cxnId="{39931C6D-C97B-47DA-8E49-A202CA0E651A}">
      <dgm:prSet/>
      <dgm:spPr/>
      <dgm:t>
        <a:bodyPr/>
        <a:lstStyle/>
        <a:p>
          <a:endParaRPr lang="en-SG"/>
        </a:p>
      </dgm:t>
    </dgm:pt>
    <dgm:pt modelId="{B817E8E8-640B-401C-ADD0-A6AAFE8318B2}" type="pres">
      <dgm:prSet presAssocID="{0F14E030-C185-49B5-84F0-8C6D234BD819}" presName="matrix" presStyleCnt="0">
        <dgm:presLayoutVars>
          <dgm:chMax val="1"/>
          <dgm:dir/>
          <dgm:resizeHandles val="exact"/>
        </dgm:presLayoutVars>
      </dgm:prSet>
      <dgm:spPr/>
    </dgm:pt>
    <dgm:pt modelId="{7B4F4434-9997-4A3C-8F10-F058DA02F4A4}" type="pres">
      <dgm:prSet presAssocID="{0F14E030-C185-49B5-84F0-8C6D234BD819}" presName="axisShape" presStyleLbl="bgShp" presStyleIdx="0" presStyleCnt="1"/>
      <dgm:spPr/>
    </dgm:pt>
    <dgm:pt modelId="{687F6169-A4BA-48B3-A1BF-4915DD286972}" type="pres">
      <dgm:prSet presAssocID="{0F14E030-C185-49B5-84F0-8C6D234BD819}" presName="rect1" presStyleLbl="node1" presStyleIdx="0" presStyleCnt="4">
        <dgm:presLayoutVars>
          <dgm:chMax val="0"/>
          <dgm:chPref val="0"/>
          <dgm:bulletEnabled val="1"/>
        </dgm:presLayoutVars>
      </dgm:prSet>
      <dgm:spPr/>
    </dgm:pt>
    <dgm:pt modelId="{6F69F820-2A0F-4FBA-A09A-42FEAAB3C658}" type="pres">
      <dgm:prSet presAssocID="{0F14E030-C185-49B5-84F0-8C6D234BD819}" presName="rect2" presStyleLbl="node1" presStyleIdx="1" presStyleCnt="4">
        <dgm:presLayoutVars>
          <dgm:chMax val="0"/>
          <dgm:chPref val="0"/>
          <dgm:bulletEnabled val="1"/>
        </dgm:presLayoutVars>
      </dgm:prSet>
      <dgm:spPr/>
    </dgm:pt>
    <dgm:pt modelId="{E8848CB8-0C06-44F6-AF16-D53812CCE528}" type="pres">
      <dgm:prSet presAssocID="{0F14E030-C185-49B5-84F0-8C6D234BD819}" presName="rect3" presStyleLbl="node1" presStyleIdx="2" presStyleCnt="4">
        <dgm:presLayoutVars>
          <dgm:chMax val="0"/>
          <dgm:chPref val="0"/>
          <dgm:bulletEnabled val="1"/>
        </dgm:presLayoutVars>
      </dgm:prSet>
      <dgm:spPr/>
    </dgm:pt>
    <dgm:pt modelId="{089293EA-FC1C-450C-9662-3B4FFE7B3BE3}" type="pres">
      <dgm:prSet presAssocID="{0F14E030-C185-49B5-84F0-8C6D234BD819}" presName="rect4" presStyleLbl="node1" presStyleIdx="3" presStyleCnt="4">
        <dgm:presLayoutVars>
          <dgm:chMax val="0"/>
          <dgm:chPref val="0"/>
          <dgm:bulletEnabled val="1"/>
        </dgm:presLayoutVars>
      </dgm:prSet>
      <dgm:spPr/>
    </dgm:pt>
  </dgm:ptLst>
  <dgm:cxnLst>
    <dgm:cxn modelId="{B37A1903-F14E-4D04-8402-983BDC6EA47C}" srcId="{0F14E030-C185-49B5-84F0-8C6D234BD819}" destId="{93349636-B61B-4DF2-9D86-E09BE21768B5}" srcOrd="2" destOrd="0" parTransId="{F75B0EA4-BAF0-46D2-BE1D-C33A0F631E8C}" sibTransId="{F7315C74-0FEC-4709-8D5F-0C9C343E1F7D}"/>
    <dgm:cxn modelId="{8ECC5364-9A83-4B77-8BE7-4251303B206C}" type="presOf" srcId="{93349636-B61B-4DF2-9D86-E09BE21768B5}" destId="{E8848CB8-0C06-44F6-AF16-D53812CCE528}" srcOrd="0" destOrd="0" presId="urn:microsoft.com/office/officeart/2005/8/layout/matrix2"/>
    <dgm:cxn modelId="{39931C6D-C97B-47DA-8E49-A202CA0E651A}" srcId="{0F14E030-C185-49B5-84F0-8C6D234BD819}" destId="{3D060397-0808-4DD8-B3CC-EA066C53721D}" srcOrd="3" destOrd="0" parTransId="{9BD80B5A-6809-4462-A94D-5F10797CB508}" sibTransId="{732F62F6-9DAB-43F1-854E-4024CA880BAB}"/>
    <dgm:cxn modelId="{9E96F56D-85A7-48B7-9786-A0C1E18DB344}" type="presOf" srcId="{0F14E030-C185-49B5-84F0-8C6D234BD819}" destId="{B817E8E8-640B-401C-ADD0-A6AAFE8318B2}" srcOrd="0" destOrd="0" presId="urn:microsoft.com/office/officeart/2005/8/layout/matrix2"/>
    <dgm:cxn modelId="{4DBEBD53-1BD6-484C-80A5-A609834210D4}" srcId="{0F14E030-C185-49B5-84F0-8C6D234BD819}" destId="{116C472F-6558-48FC-8EF3-EC60BF18A6E8}" srcOrd="1" destOrd="0" parTransId="{8990E00C-ADD2-4F58-A297-B218FB5C693A}" sibTransId="{DBEBFBA9-1E63-48CF-8AE5-F1087E5A6E85}"/>
    <dgm:cxn modelId="{118D8F79-FE50-433E-9DB9-9403CE0CE7A6}" type="presOf" srcId="{116C472F-6558-48FC-8EF3-EC60BF18A6E8}" destId="{6F69F820-2A0F-4FBA-A09A-42FEAAB3C658}" srcOrd="0" destOrd="0" presId="urn:microsoft.com/office/officeart/2005/8/layout/matrix2"/>
    <dgm:cxn modelId="{B251FC84-6386-4CD1-B153-16EF8675EC44}" type="presOf" srcId="{3D060397-0808-4DD8-B3CC-EA066C53721D}" destId="{089293EA-FC1C-450C-9662-3B4FFE7B3BE3}" srcOrd="0" destOrd="0" presId="urn:microsoft.com/office/officeart/2005/8/layout/matrix2"/>
    <dgm:cxn modelId="{457A95D6-31A7-49BD-839B-1811EE302B09}" srcId="{0F14E030-C185-49B5-84F0-8C6D234BD819}" destId="{3F0EEA72-98C5-437A-83E6-621204825F64}" srcOrd="0" destOrd="0" parTransId="{1FB77E2E-858D-4E7A-8C40-D96D2CACCFC3}" sibTransId="{B85BC9C7-83B5-4C2D-A6AA-1584FF6E8C94}"/>
    <dgm:cxn modelId="{376247EE-78D6-44B0-8CE0-56CE63DAE433}" type="presOf" srcId="{3F0EEA72-98C5-437A-83E6-621204825F64}" destId="{687F6169-A4BA-48B3-A1BF-4915DD286972}" srcOrd="0" destOrd="0" presId="urn:microsoft.com/office/officeart/2005/8/layout/matrix2"/>
    <dgm:cxn modelId="{9B744AED-A221-4015-BC1E-EAB825FB0367}" type="presParOf" srcId="{B817E8E8-640B-401C-ADD0-A6AAFE8318B2}" destId="{7B4F4434-9997-4A3C-8F10-F058DA02F4A4}" srcOrd="0" destOrd="0" presId="urn:microsoft.com/office/officeart/2005/8/layout/matrix2"/>
    <dgm:cxn modelId="{46FA2D13-F09A-45CC-AA3E-1845A1033F80}" type="presParOf" srcId="{B817E8E8-640B-401C-ADD0-A6AAFE8318B2}" destId="{687F6169-A4BA-48B3-A1BF-4915DD286972}" srcOrd="1" destOrd="0" presId="urn:microsoft.com/office/officeart/2005/8/layout/matrix2"/>
    <dgm:cxn modelId="{CEA39FC0-3644-484D-882A-84A32CB0739F}" type="presParOf" srcId="{B817E8E8-640B-401C-ADD0-A6AAFE8318B2}" destId="{6F69F820-2A0F-4FBA-A09A-42FEAAB3C658}" srcOrd="2" destOrd="0" presId="urn:microsoft.com/office/officeart/2005/8/layout/matrix2"/>
    <dgm:cxn modelId="{20A8B5D5-86B6-4081-B851-076939636978}" type="presParOf" srcId="{B817E8E8-640B-401C-ADD0-A6AAFE8318B2}" destId="{E8848CB8-0C06-44F6-AF16-D53812CCE528}" srcOrd="3" destOrd="0" presId="urn:microsoft.com/office/officeart/2005/8/layout/matrix2"/>
    <dgm:cxn modelId="{D67380C9-941F-4133-B339-C9703805A51D}" type="presParOf" srcId="{B817E8E8-640B-401C-ADD0-A6AAFE8318B2}" destId="{089293EA-FC1C-450C-9662-3B4FFE7B3BE3}"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14E030-C185-49B5-84F0-8C6D234BD819}"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en-SG"/>
        </a:p>
      </dgm:t>
    </dgm:pt>
    <dgm:pt modelId="{3F0EEA72-98C5-437A-83E6-621204825F64}">
      <dgm:prSet phldrT="[Text]"/>
      <dgm:spPr/>
      <dgm:t>
        <a:bodyPr/>
        <a:lstStyle/>
        <a:p>
          <a:r>
            <a:rPr lang="en-SG" dirty="0"/>
            <a:t>No skills &amp; cannot explain ideas</a:t>
          </a:r>
        </a:p>
      </dgm:t>
    </dgm:pt>
    <dgm:pt modelId="{1FB77E2E-858D-4E7A-8C40-D96D2CACCFC3}" type="parTrans" cxnId="{457A95D6-31A7-49BD-839B-1811EE302B09}">
      <dgm:prSet/>
      <dgm:spPr/>
      <dgm:t>
        <a:bodyPr/>
        <a:lstStyle/>
        <a:p>
          <a:endParaRPr lang="en-SG"/>
        </a:p>
      </dgm:t>
    </dgm:pt>
    <dgm:pt modelId="{B85BC9C7-83B5-4C2D-A6AA-1584FF6E8C94}" type="sibTrans" cxnId="{457A95D6-31A7-49BD-839B-1811EE302B09}">
      <dgm:prSet/>
      <dgm:spPr/>
      <dgm:t>
        <a:bodyPr/>
        <a:lstStyle/>
        <a:p>
          <a:endParaRPr lang="en-SG"/>
        </a:p>
      </dgm:t>
    </dgm:pt>
    <dgm:pt modelId="{116C472F-6558-48FC-8EF3-EC60BF18A6E8}">
      <dgm:prSet phldrT="[Text]"/>
      <dgm:spPr/>
      <dgm:t>
        <a:bodyPr/>
        <a:lstStyle/>
        <a:p>
          <a:r>
            <a:rPr lang="en-SG" dirty="0"/>
            <a:t>Have skills but cannot explain ideas</a:t>
          </a:r>
        </a:p>
      </dgm:t>
    </dgm:pt>
    <dgm:pt modelId="{8990E00C-ADD2-4F58-A297-B218FB5C693A}" type="parTrans" cxnId="{4DBEBD53-1BD6-484C-80A5-A609834210D4}">
      <dgm:prSet/>
      <dgm:spPr/>
      <dgm:t>
        <a:bodyPr/>
        <a:lstStyle/>
        <a:p>
          <a:endParaRPr lang="en-SG"/>
        </a:p>
      </dgm:t>
    </dgm:pt>
    <dgm:pt modelId="{DBEBFBA9-1E63-48CF-8AE5-F1087E5A6E85}" type="sibTrans" cxnId="{4DBEBD53-1BD6-484C-80A5-A609834210D4}">
      <dgm:prSet/>
      <dgm:spPr/>
      <dgm:t>
        <a:bodyPr/>
        <a:lstStyle/>
        <a:p>
          <a:endParaRPr lang="en-SG"/>
        </a:p>
      </dgm:t>
    </dgm:pt>
    <dgm:pt modelId="{93349636-B61B-4DF2-9D86-E09BE21768B5}">
      <dgm:prSet phldrT="[Text]"/>
      <dgm:spPr/>
      <dgm:t>
        <a:bodyPr/>
        <a:lstStyle/>
        <a:p>
          <a:r>
            <a:rPr lang="en-SG" dirty="0"/>
            <a:t>No skills but can explain ideas</a:t>
          </a:r>
        </a:p>
      </dgm:t>
    </dgm:pt>
    <dgm:pt modelId="{F75B0EA4-BAF0-46D2-BE1D-C33A0F631E8C}" type="parTrans" cxnId="{B37A1903-F14E-4D04-8402-983BDC6EA47C}">
      <dgm:prSet/>
      <dgm:spPr/>
      <dgm:t>
        <a:bodyPr/>
        <a:lstStyle/>
        <a:p>
          <a:endParaRPr lang="en-SG"/>
        </a:p>
      </dgm:t>
    </dgm:pt>
    <dgm:pt modelId="{F7315C74-0FEC-4709-8D5F-0C9C343E1F7D}" type="sibTrans" cxnId="{B37A1903-F14E-4D04-8402-983BDC6EA47C}">
      <dgm:prSet/>
      <dgm:spPr/>
      <dgm:t>
        <a:bodyPr/>
        <a:lstStyle/>
        <a:p>
          <a:endParaRPr lang="en-SG"/>
        </a:p>
      </dgm:t>
    </dgm:pt>
    <dgm:pt modelId="{3D060397-0808-4DD8-B3CC-EA066C53721D}">
      <dgm:prSet phldrT="[Text]"/>
      <dgm:spPr/>
      <dgm:t>
        <a:bodyPr/>
        <a:lstStyle/>
        <a:p>
          <a:r>
            <a:rPr lang="en-SG" dirty="0"/>
            <a:t>Have skills and can explain ideas</a:t>
          </a:r>
        </a:p>
      </dgm:t>
    </dgm:pt>
    <dgm:pt modelId="{9BD80B5A-6809-4462-A94D-5F10797CB508}" type="parTrans" cxnId="{39931C6D-C97B-47DA-8E49-A202CA0E651A}">
      <dgm:prSet/>
      <dgm:spPr/>
      <dgm:t>
        <a:bodyPr/>
        <a:lstStyle/>
        <a:p>
          <a:endParaRPr lang="en-SG"/>
        </a:p>
      </dgm:t>
    </dgm:pt>
    <dgm:pt modelId="{732F62F6-9DAB-43F1-854E-4024CA880BAB}" type="sibTrans" cxnId="{39931C6D-C97B-47DA-8E49-A202CA0E651A}">
      <dgm:prSet/>
      <dgm:spPr/>
      <dgm:t>
        <a:bodyPr/>
        <a:lstStyle/>
        <a:p>
          <a:endParaRPr lang="en-SG"/>
        </a:p>
      </dgm:t>
    </dgm:pt>
    <dgm:pt modelId="{B817E8E8-640B-401C-ADD0-A6AAFE8318B2}" type="pres">
      <dgm:prSet presAssocID="{0F14E030-C185-49B5-84F0-8C6D234BD819}" presName="matrix" presStyleCnt="0">
        <dgm:presLayoutVars>
          <dgm:chMax val="1"/>
          <dgm:dir/>
          <dgm:resizeHandles val="exact"/>
        </dgm:presLayoutVars>
      </dgm:prSet>
      <dgm:spPr/>
    </dgm:pt>
    <dgm:pt modelId="{7B4F4434-9997-4A3C-8F10-F058DA02F4A4}" type="pres">
      <dgm:prSet presAssocID="{0F14E030-C185-49B5-84F0-8C6D234BD819}" presName="axisShape" presStyleLbl="bgShp" presStyleIdx="0" presStyleCnt="1"/>
      <dgm:spPr/>
    </dgm:pt>
    <dgm:pt modelId="{687F6169-A4BA-48B3-A1BF-4915DD286972}" type="pres">
      <dgm:prSet presAssocID="{0F14E030-C185-49B5-84F0-8C6D234BD819}" presName="rect1" presStyleLbl="node1" presStyleIdx="0" presStyleCnt="4">
        <dgm:presLayoutVars>
          <dgm:chMax val="0"/>
          <dgm:chPref val="0"/>
          <dgm:bulletEnabled val="1"/>
        </dgm:presLayoutVars>
      </dgm:prSet>
      <dgm:spPr/>
    </dgm:pt>
    <dgm:pt modelId="{6F69F820-2A0F-4FBA-A09A-42FEAAB3C658}" type="pres">
      <dgm:prSet presAssocID="{0F14E030-C185-49B5-84F0-8C6D234BD819}" presName="rect2" presStyleLbl="node1" presStyleIdx="1" presStyleCnt="4">
        <dgm:presLayoutVars>
          <dgm:chMax val="0"/>
          <dgm:chPref val="0"/>
          <dgm:bulletEnabled val="1"/>
        </dgm:presLayoutVars>
      </dgm:prSet>
      <dgm:spPr/>
    </dgm:pt>
    <dgm:pt modelId="{E8848CB8-0C06-44F6-AF16-D53812CCE528}" type="pres">
      <dgm:prSet presAssocID="{0F14E030-C185-49B5-84F0-8C6D234BD819}" presName="rect3" presStyleLbl="node1" presStyleIdx="2" presStyleCnt="4">
        <dgm:presLayoutVars>
          <dgm:chMax val="0"/>
          <dgm:chPref val="0"/>
          <dgm:bulletEnabled val="1"/>
        </dgm:presLayoutVars>
      </dgm:prSet>
      <dgm:spPr/>
    </dgm:pt>
    <dgm:pt modelId="{089293EA-FC1C-450C-9662-3B4FFE7B3BE3}" type="pres">
      <dgm:prSet presAssocID="{0F14E030-C185-49B5-84F0-8C6D234BD819}" presName="rect4" presStyleLbl="node1" presStyleIdx="3" presStyleCnt="4">
        <dgm:presLayoutVars>
          <dgm:chMax val="0"/>
          <dgm:chPref val="0"/>
          <dgm:bulletEnabled val="1"/>
        </dgm:presLayoutVars>
      </dgm:prSet>
      <dgm:spPr/>
    </dgm:pt>
  </dgm:ptLst>
  <dgm:cxnLst>
    <dgm:cxn modelId="{B37A1903-F14E-4D04-8402-983BDC6EA47C}" srcId="{0F14E030-C185-49B5-84F0-8C6D234BD819}" destId="{93349636-B61B-4DF2-9D86-E09BE21768B5}" srcOrd="2" destOrd="0" parTransId="{F75B0EA4-BAF0-46D2-BE1D-C33A0F631E8C}" sibTransId="{F7315C74-0FEC-4709-8D5F-0C9C343E1F7D}"/>
    <dgm:cxn modelId="{8ECC5364-9A83-4B77-8BE7-4251303B206C}" type="presOf" srcId="{93349636-B61B-4DF2-9D86-E09BE21768B5}" destId="{E8848CB8-0C06-44F6-AF16-D53812CCE528}" srcOrd="0" destOrd="0" presId="urn:microsoft.com/office/officeart/2005/8/layout/matrix2"/>
    <dgm:cxn modelId="{39931C6D-C97B-47DA-8E49-A202CA0E651A}" srcId="{0F14E030-C185-49B5-84F0-8C6D234BD819}" destId="{3D060397-0808-4DD8-B3CC-EA066C53721D}" srcOrd="3" destOrd="0" parTransId="{9BD80B5A-6809-4462-A94D-5F10797CB508}" sibTransId="{732F62F6-9DAB-43F1-854E-4024CA880BAB}"/>
    <dgm:cxn modelId="{9E96F56D-85A7-48B7-9786-A0C1E18DB344}" type="presOf" srcId="{0F14E030-C185-49B5-84F0-8C6D234BD819}" destId="{B817E8E8-640B-401C-ADD0-A6AAFE8318B2}" srcOrd="0" destOrd="0" presId="urn:microsoft.com/office/officeart/2005/8/layout/matrix2"/>
    <dgm:cxn modelId="{4DBEBD53-1BD6-484C-80A5-A609834210D4}" srcId="{0F14E030-C185-49B5-84F0-8C6D234BD819}" destId="{116C472F-6558-48FC-8EF3-EC60BF18A6E8}" srcOrd="1" destOrd="0" parTransId="{8990E00C-ADD2-4F58-A297-B218FB5C693A}" sibTransId="{DBEBFBA9-1E63-48CF-8AE5-F1087E5A6E85}"/>
    <dgm:cxn modelId="{118D8F79-FE50-433E-9DB9-9403CE0CE7A6}" type="presOf" srcId="{116C472F-6558-48FC-8EF3-EC60BF18A6E8}" destId="{6F69F820-2A0F-4FBA-A09A-42FEAAB3C658}" srcOrd="0" destOrd="0" presId="urn:microsoft.com/office/officeart/2005/8/layout/matrix2"/>
    <dgm:cxn modelId="{B251FC84-6386-4CD1-B153-16EF8675EC44}" type="presOf" srcId="{3D060397-0808-4DD8-B3CC-EA066C53721D}" destId="{089293EA-FC1C-450C-9662-3B4FFE7B3BE3}" srcOrd="0" destOrd="0" presId="urn:microsoft.com/office/officeart/2005/8/layout/matrix2"/>
    <dgm:cxn modelId="{457A95D6-31A7-49BD-839B-1811EE302B09}" srcId="{0F14E030-C185-49B5-84F0-8C6D234BD819}" destId="{3F0EEA72-98C5-437A-83E6-621204825F64}" srcOrd="0" destOrd="0" parTransId="{1FB77E2E-858D-4E7A-8C40-D96D2CACCFC3}" sibTransId="{B85BC9C7-83B5-4C2D-A6AA-1584FF6E8C94}"/>
    <dgm:cxn modelId="{376247EE-78D6-44B0-8CE0-56CE63DAE433}" type="presOf" srcId="{3F0EEA72-98C5-437A-83E6-621204825F64}" destId="{687F6169-A4BA-48B3-A1BF-4915DD286972}" srcOrd="0" destOrd="0" presId="urn:microsoft.com/office/officeart/2005/8/layout/matrix2"/>
    <dgm:cxn modelId="{9B744AED-A221-4015-BC1E-EAB825FB0367}" type="presParOf" srcId="{B817E8E8-640B-401C-ADD0-A6AAFE8318B2}" destId="{7B4F4434-9997-4A3C-8F10-F058DA02F4A4}" srcOrd="0" destOrd="0" presId="urn:microsoft.com/office/officeart/2005/8/layout/matrix2"/>
    <dgm:cxn modelId="{46FA2D13-F09A-45CC-AA3E-1845A1033F80}" type="presParOf" srcId="{B817E8E8-640B-401C-ADD0-A6AAFE8318B2}" destId="{687F6169-A4BA-48B3-A1BF-4915DD286972}" srcOrd="1" destOrd="0" presId="urn:microsoft.com/office/officeart/2005/8/layout/matrix2"/>
    <dgm:cxn modelId="{CEA39FC0-3644-484D-882A-84A32CB0739F}" type="presParOf" srcId="{B817E8E8-640B-401C-ADD0-A6AAFE8318B2}" destId="{6F69F820-2A0F-4FBA-A09A-42FEAAB3C658}" srcOrd="2" destOrd="0" presId="urn:microsoft.com/office/officeart/2005/8/layout/matrix2"/>
    <dgm:cxn modelId="{20A8B5D5-86B6-4081-B851-076939636978}" type="presParOf" srcId="{B817E8E8-640B-401C-ADD0-A6AAFE8318B2}" destId="{E8848CB8-0C06-44F6-AF16-D53812CCE528}" srcOrd="3" destOrd="0" presId="urn:microsoft.com/office/officeart/2005/8/layout/matrix2"/>
    <dgm:cxn modelId="{D67380C9-941F-4133-B339-C9703805A51D}" type="presParOf" srcId="{B817E8E8-640B-401C-ADD0-A6AAFE8318B2}" destId="{089293EA-FC1C-450C-9662-3B4FFE7B3BE3}"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4C1A45-ECEA-46B7-9B7B-D7B585F49949}" type="doc">
      <dgm:prSet loTypeId="urn:microsoft.com/office/officeart/2008/layout/RadialCluster" loCatId="cycle" qsTypeId="urn:microsoft.com/office/officeart/2005/8/quickstyle/3d6" qsCatId="3D" csTypeId="urn:microsoft.com/office/officeart/2005/8/colors/colorful4" csCatId="colorful" phldr="1"/>
      <dgm:spPr/>
      <dgm:t>
        <a:bodyPr/>
        <a:lstStyle/>
        <a:p>
          <a:endParaRPr lang="en-SG"/>
        </a:p>
      </dgm:t>
    </dgm:pt>
    <dgm:pt modelId="{1D55C116-AEC9-484C-B111-99363FA2D93A}">
      <dgm:prSet phldrT="[Text]" custT="1"/>
      <dgm:spPr/>
      <dgm:t>
        <a:bodyPr/>
        <a:lstStyle/>
        <a:p>
          <a:r>
            <a:rPr lang="en-SG" sz="4400"/>
            <a:t>AI</a:t>
          </a:r>
          <a:endParaRPr lang="en-SG" sz="4400" dirty="0"/>
        </a:p>
      </dgm:t>
    </dgm:pt>
    <dgm:pt modelId="{F4316322-0CCF-4B3A-8FE7-EDC2437915C3}" type="parTrans" cxnId="{A1F8E613-2CCA-4F26-8507-84F7EC12F980}">
      <dgm:prSet/>
      <dgm:spPr/>
      <dgm:t>
        <a:bodyPr/>
        <a:lstStyle/>
        <a:p>
          <a:endParaRPr lang="en-SG" sz="1200">
            <a:solidFill>
              <a:schemeClr val="tx1"/>
            </a:solidFill>
          </a:endParaRPr>
        </a:p>
      </dgm:t>
    </dgm:pt>
    <dgm:pt modelId="{A30B49B1-9D7A-4E76-BF5B-E56245BDD640}" type="sibTrans" cxnId="{A1F8E613-2CCA-4F26-8507-84F7EC12F980}">
      <dgm:prSet/>
      <dgm:spPr/>
      <dgm:t>
        <a:bodyPr/>
        <a:lstStyle/>
        <a:p>
          <a:endParaRPr lang="en-SG" sz="1200">
            <a:solidFill>
              <a:schemeClr val="tx1"/>
            </a:solidFill>
          </a:endParaRPr>
        </a:p>
      </dgm:t>
    </dgm:pt>
    <dgm:pt modelId="{4116EC88-6541-4C3A-B718-32CC9D2914AC}">
      <dgm:prSet phldrT="[Text]" custT="1"/>
      <dgm:spPr/>
      <dgm:t>
        <a:bodyPr/>
        <a:lstStyle/>
        <a:p>
          <a:r>
            <a:rPr lang="en-SG" sz="1200"/>
            <a:t>Manufacturing</a:t>
          </a:r>
          <a:endParaRPr lang="en-SG" sz="1200" dirty="0"/>
        </a:p>
      </dgm:t>
    </dgm:pt>
    <dgm:pt modelId="{056E6D79-5E8E-4018-8781-16DBECDA2EA0}" type="parTrans" cxnId="{61B70E54-03B5-4083-A65C-A459B33C83E6}">
      <dgm:prSet/>
      <dgm:spPr/>
      <dgm:t>
        <a:bodyPr/>
        <a:lstStyle/>
        <a:p>
          <a:endParaRPr lang="en-SG" sz="1200">
            <a:solidFill>
              <a:schemeClr val="tx1"/>
            </a:solidFill>
          </a:endParaRPr>
        </a:p>
      </dgm:t>
    </dgm:pt>
    <dgm:pt modelId="{C5C3D416-09C7-4101-9536-FA56A067E7D3}" type="sibTrans" cxnId="{61B70E54-03B5-4083-A65C-A459B33C83E6}">
      <dgm:prSet/>
      <dgm:spPr/>
      <dgm:t>
        <a:bodyPr/>
        <a:lstStyle/>
        <a:p>
          <a:endParaRPr lang="en-SG" sz="1200">
            <a:solidFill>
              <a:schemeClr val="tx1"/>
            </a:solidFill>
          </a:endParaRPr>
        </a:p>
      </dgm:t>
    </dgm:pt>
    <dgm:pt modelId="{6CFEBCEE-447C-4B3F-A6F5-9CD54468D09D}">
      <dgm:prSet phldrT="[Text]" custT="1"/>
      <dgm:spPr/>
      <dgm:t>
        <a:bodyPr/>
        <a:lstStyle/>
        <a:p>
          <a:r>
            <a:rPr lang="en-SG" sz="1200"/>
            <a:t>Healthcare</a:t>
          </a:r>
          <a:endParaRPr lang="en-SG" sz="1200" dirty="0"/>
        </a:p>
      </dgm:t>
    </dgm:pt>
    <dgm:pt modelId="{2FCDDA08-8F18-4BBB-B51A-BC59BC9EF8D9}" type="parTrans" cxnId="{D4B7282E-2A64-4D72-9CB8-7C144E3F4446}">
      <dgm:prSet/>
      <dgm:spPr/>
      <dgm:t>
        <a:bodyPr/>
        <a:lstStyle/>
        <a:p>
          <a:endParaRPr lang="en-SG" sz="1200">
            <a:solidFill>
              <a:schemeClr val="tx1"/>
            </a:solidFill>
          </a:endParaRPr>
        </a:p>
      </dgm:t>
    </dgm:pt>
    <dgm:pt modelId="{63EA49FF-BF0A-4DF1-BD70-CF4A14CC8693}" type="sibTrans" cxnId="{D4B7282E-2A64-4D72-9CB8-7C144E3F4446}">
      <dgm:prSet/>
      <dgm:spPr/>
      <dgm:t>
        <a:bodyPr/>
        <a:lstStyle/>
        <a:p>
          <a:endParaRPr lang="en-SG" sz="1200">
            <a:solidFill>
              <a:schemeClr val="tx1"/>
            </a:solidFill>
          </a:endParaRPr>
        </a:p>
      </dgm:t>
    </dgm:pt>
    <dgm:pt modelId="{626A2944-2F1C-4F6D-B5B3-96B8BEAF26A1}">
      <dgm:prSet phldrT="[Text]" custT="1"/>
      <dgm:spPr/>
      <dgm:t>
        <a:bodyPr/>
        <a:lstStyle/>
        <a:p>
          <a:r>
            <a:rPr lang="en-SG" sz="1200"/>
            <a:t>Agriculture </a:t>
          </a:r>
          <a:endParaRPr lang="en-SG" sz="1200" dirty="0"/>
        </a:p>
      </dgm:t>
    </dgm:pt>
    <dgm:pt modelId="{0D1452DC-C25B-44C3-920D-31EBD3224706}" type="parTrans" cxnId="{E56ED449-E4F2-4F8B-8A4B-BB2B0E5BC450}">
      <dgm:prSet/>
      <dgm:spPr/>
      <dgm:t>
        <a:bodyPr/>
        <a:lstStyle/>
        <a:p>
          <a:endParaRPr lang="en-SG" sz="1200">
            <a:solidFill>
              <a:schemeClr val="tx1"/>
            </a:solidFill>
          </a:endParaRPr>
        </a:p>
      </dgm:t>
    </dgm:pt>
    <dgm:pt modelId="{EF3CC6F0-994C-4412-BEA5-A8B66F48E87F}" type="sibTrans" cxnId="{E56ED449-E4F2-4F8B-8A4B-BB2B0E5BC450}">
      <dgm:prSet/>
      <dgm:spPr/>
      <dgm:t>
        <a:bodyPr/>
        <a:lstStyle/>
        <a:p>
          <a:endParaRPr lang="en-SG" sz="1200">
            <a:solidFill>
              <a:schemeClr val="tx1"/>
            </a:solidFill>
          </a:endParaRPr>
        </a:p>
      </dgm:t>
    </dgm:pt>
    <dgm:pt modelId="{CC9E6F68-8E27-4CFF-BEC5-C3B3910BDA47}">
      <dgm:prSet phldrT="[Text]" custT="1"/>
      <dgm:spPr/>
      <dgm:t>
        <a:bodyPr/>
        <a:lstStyle/>
        <a:p>
          <a:r>
            <a:rPr lang="en-SG" sz="1200"/>
            <a:t>Education</a:t>
          </a:r>
          <a:endParaRPr lang="en-SG" sz="1200" dirty="0"/>
        </a:p>
      </dgm:t>
    </dgm:pt>
    <dgm:pt modelId="{8C9C300A-7217-4D07-956D-1B26B884C9C1}" type="parTrans" cxnId="{B5579A86-2954-4028-A8E3-BC40A246DD0E}">
      <dgm:prSet/>
      <dgm:spPr/>
      <dgm:t>
        <a:bodyPr/>
        <a:lstStyle/>
        <a:p>
          <a:endParaRPr lang="en-SG" sz="1200">
            <a:solidFill>
              <a:schemeClr val="tx1"/>
            </a:solidFill>
          </a:endParaRPr>
        </a:p>
      </dgm:t>
    </dgm:pt>
    <dgm:pt modelId="{D1BEC2D2-D6CA-4F9D-8103-71E6F6477825}" type="sibTrans" cxnId="{B5579A86-2954-4028-A8E3-BC40A246DD0E}">
      <dgm:prSet/>
      <dgm:spPr/>
      <dgm:t>
        <a:bodyPr/>
        <a:lstStyle/>
        <a:p>
          <a:endParaRPr lang="en-SG" sz="1200">
            <a:solidFill>
              <a:schemeClr val="tx1"/>
            </a:solidFill>
          </a:endParaRPr>
        </a:p>
      </dgm:t>
    </dgm:pt>
    <dgm:pt modelId="{C74F5CD3-95A1-4F6F-8ACD-D733196FF631}">
      <dgm:prSet phldrT="[Text]" custT="1"/>
      <dgm:spPr/>
      <dgm:t>
        <a:bodyPr/>
        <a:lstStyle/>
        <a:p>
          <a:r>
            <a:rPr lang="en-SG" sz="1200"/>
            <a:t>Media</a:t>
          </a:r>
          <a:endParaRPr lang="en-SG" sz="1200" dirty="0"/>
        </a:p>
      </dgm:t>
    </dgm:pt>
    <dgm:pt modelId="{2D2FCD73-C452-44B6-BE57-56818131DF4C}" type="parTrans" cxnId="{F852A7C4-0588-47EE-834B-796A02DA3F7C}">
      <dgm:prSet/>
      <dgm:spPr/>
      <dgm:t>
        <a:bodyPr/>
        <a:lstStyle/>
        <a:p>
          <a:endParaRPr lang="en-SG" sz="1200">
            <a:solidFill>
              <a:schemeClr val="tx1"/>
            </a:solidFill>
          </a:endParaRPr>
        </a:p>
      </dgm:t>
    </dgm:pt>
    <dgm:pt modelId="{8B0B597A-F0E6-4387-AE0E-E2FCD4CDF0A1}" type="sibTrans" cxnId="{F852A7C4-0588-47EE-834B-796A02DA3F7C}">
      <dgm:prSet/>
      <dgm:spPr/>
      <dgm:t>
        <a:bodyPr/>
        <a:lstStyle/>
        <a:p>
          <a:endParaRPr lang="en-SG" sz="1200">
            <a:solidFill>
              <a:schemeClr val="tx1"/>
            </a:solidFill>
          </a:endParaRPr>
        </a:p>
      </dgm:t>
    </dgm:pt>
    <dgm:pt modelId="{0241819D-9679-4B99-9257-17A47D638DFF}">
      <dgm:prSet phldrT="[Text]" custT="1"/>
      <dgm:spPr/>
      <dgm:t>
        <a:bodyPr/>
        <a:lstStyle/>
        <a:p>
          <a:r>
            <a:rPr lang="en-SG" sz="1200"/>
            <a:t>Retail</a:t>
          </a:r>
          <a:endParaRPr lang="en-SG" sz="1200" dirty="0"/>
        </a:p>
      </dgm:t>
    </dgm:pt>
    <dgm:pt modelId="{EBBCFE62-DC86-458D-AE8A-ED2B5AB32B2A}" type="parTrans" cxnId="{6F43F7EE-BA75-4252-9295-22648B755204}">
      <dgm:prSet/>
      <dgm:spPr/>
      <dgm:t>
        <a:bodyPr/>
        <a:lstStyle/>
        <a:p>
          <a:endParaRPr lang="en-SG" sz="1200">
            <a:solidFill>
              <a:schemeClr val="tx1"/>
            </a:solidFill>
          </a:endParaRPr>
        </a:p>
      </dgm:t>
    </dgm:pt>
    <dgm:pt modelId="{D61DC348-3BFA-4384-B3FC-3E37AE150029}" type="sibTrans" cxnId="{6F43F7EE-BA75-4252-9295-22648B755204}">
      <dgm:prSet/>
      <dgm:spPr/>
      <dgm:t>
        <a:bodyPr/>
        <a:lstStyle/>
        <a:p>
          <a:endParaRPr lang="en-SG" sz="1200">
            <a:solidFill>
              <a:schemeClr val="tx1"/>
            </a:solidFill>
          </a:endParaRPr>
        </a:p>
      </dgm:t>
    </dgm:pt>
    <dgm:pt modelId="{6E4FF0AE-A062-4E6B-9590-B753E625A37E}">
      <dgm:prSet phldrT="[Text]" custT="1"/>
      <dgm:spPr/>
      <dgm:t>
        <a:bodyPr/>
        <a:lstStyle/>
        <a:p>
          <a:r>
            <a:rPr lang="en-SG" sz="1200"/>
            <a:t>Transportation</a:t>
          </a:r>
          <a:endParaRPr lang="en-SG" sz="1200" dirty="0"/>
        </a:p>
      </dgm:t>
    </dgm:pt>
    <dgm:pt modelId="{739EB17C-BC18-472C-8A35-43CF66CF4391}" type="parTrans" cxnId="{DDC86F27-F753-4050-810D-7C4014760608}">
      <dgm:prSet/>
      <dgm:spPr/>
      <dgm:t>
        <a:bodyPr/>
        <a:lstStyle/>
        <a:p>
          <a:endParaRPr lang="en-SG" sz="1200">
            <a:solidFill>
              <a:schemeClr val="tx1"/>
            </a:solidFill>
          </a:endParaRPr>
        </a:p>
      </dgm:t>
    </dgm:pt>
    <dgm:pt modelId="{2D2C4518-58F7-4455-A37F-F63326B9FFA5}" type="sibTrans" cxnId="{DDC86F27-F753-4050-810D-7C4014760608}">
      <dgm:prSet/>
      <dgm:spPr/>
      <dgm:t>
        <a:bodyPr/>
        <a:lstStyle/>
        <a:p>
          <a:endParaRPr lang="en-SG" sz="1200">
            <a:solidFill>
              <a:schemeClr val="tx1"/>
            </a:solidFill>
          </a:endParaRPr>
        </a:p>
      </dgm:t>
    </dgm:pt>
    <dgm:pt modelId="{434A96E5-0BE8-45B1-8591-5F382C5AD40B}" type="pres">
      <dgm:prSet presAssocID="{C94C1A45-ECEA-46B7-9B7B-D7B585F49949}" presName="Name0" presStyleCnt="0">
        <dgm:presLayoutVars>
          <dgm:chMax val="1"/>
          <dgm:chPref val="1"/>
          <dgm:dir/>
          <dgm:animOne val="branch"/>
          <dgm:animLvl val="lvl"/>
        </dgm:presLayoutVars>
      </dgm:prSet>
      <dgm:spPr/>
    </dgm:pt>
    <dgm:pt modelId="{712A6CDF-EB0E-49F5-B159-086839AEADA5}" type="pres">
      <dgm:prSet presAssocID="{1D55C116-AEC9-484C-B111-99363FA2D93A}" presName="singleCycle" presStyleCnt="0"/>
      <dgm:spPr/>
    </dgm:pt>
    <dgm:pt modelId="{A96CF1EC-4523-414F-86A4-E111C0A0D051}" type="pres">
      <dgm:prSet presAssocID="{1D55C116-AEC9-484C-B111-99363FA2D93A}" presName="singleCenter" presStyleLbl="node1" presStyleIdx="0" presStyleCnt="8">
        <dgm:presLayoutVars>
          <dgm:chMax val="7"/>
          <dgm:chPref val="7"/>
        </dgm:presLayoutVars>
      </dgm:prSet>
      <dgm:spPr/>
    </dgm:pt>
    <dgm:pt modelId="{67D482CE-3F38-4E11-8FAF-4F75D174AE3D}" type="pres">
      <dgm:prSet presAssocID="{739EB17C-BC18-472C-8A35-43CF66CF4391}" presName="Name56" presStyleLbl="parChTrans1D2" presStyleIdx="0" presStyleCnt="7"/>
      <dgm:spPr/>
    </dgm:pt>
    <dgm:pt modelId="{9EFCE601-289D-49F8-8E80-99CBD8D1C446}" type="pres">
      <dgm:prSet presAssocID="{6E4FF0AE-A062-4E6B-9590-B753E625A37E}" presName="text0" presStyleLbl="node1" presStyleIdx="1" presStyleCnt="8">
        <dgm:presLayoutVars>
          <dgm:bulletEnabled val="1"/>
        </dgm:presLayoutVars>
      </dgm:prSet>
      <dgm:spPr/>
    </dgm:pt>
    <dgm:pt modelId="{EA84615D-7299-4ECE-928F-6158FDB42AA9}" type="pres">
      <dgm:prSet presAssocID="{056E6D79-5E8E-4018-8781-16DBECDA2EA0}" presName="Name56" presStyleLbl="parChTrans1D2" presStyleIdx="1" presStyleCnt="7"/>
      <dgm:spPr/>
    </dgm:pt>
    <dgm:pt modelId="{35CABA1E-B455-43D3-B831-DCCE06560DAB}" type="pres">
      <dgm:prSet presAssocID="{4116EC88-6541-4C3A-B718-32CC9D2914AC}" presName="text0" presStyleLbl="node1" presStyleIdx="2" presStyleCnt="8">
        <dgm:presLayoutVars>
          <dgm:bulletEnabled val="1"/>
        </dgm:presLayoutVars>
      </dgm:prSet>
      <dgm:spPr/>
    </dgm:pt>
    <dgm:pt modelId="{D615A55B-6AE9-4562-8B80-A4D1E2648A03}" type="pres">
      <dgm:prSet presAssocID="{2FCDDA08-8F18-4BBB-B51A-BC59BC9EF8D9}" presName="Name56" presStyleLbl="parChTrans1D2" presStyleIdx="2" presStyleCnt="7"/>
      <dgm:spPr/>
    </dgm:pt>
    <dgm:pt modelId="{590C9DD1-5051-41EC-8F09-14A8BAAA5E43}" type="pres">
      <dgm:prSet presAssocID="{6CFEBCEE-447C-4B3F-A6F5-9CD54468D09D}" presName="text0" presStyleLbl="node1" presStyleIdx="3" presStyleCnt="8">
        <dgm:presLayoutVars>
          <dgm:bulletEnabled val="1"/>
        </dgm:presLayoutVars>
      </dgm:prSet>
      <dgm:spPr/>
    </dgm:pt>
    <dgm:pt modelId="{C36B9DE8-A41D-4984-AB2F-D3A2E4E7490E}" type="pres">
      <dgm:prSet presAssocID="{8C9C300A-7217-4D07-956D-1B26B884C9C1}" presName="Name56" presStyleLbl="parChTrans1D2" presStyleIdx="3" presStyleCnt="7"/>
      <dgm:spPr/>
    </dgm:pt>
    <dgm:pt modelId="{D6703EB2-313B-4040-A7C9-D1959E0F5988}" type="pres">
      <dgm:prSet presAssocID="{CC9E6F68-8E27-4CFF-BEC5-C3B3910BDA47}" presName="text0" presStyleLbl="node1" presStyleIdx="4" presStyleCnt="8">
        <dgm:presLayoutVars>
          <dgm:bulletEnabled val="1"/>
        </dgm:presLayoutVars>
      </dgm:prSet>
      <dgm:spPr/>
    </dgm:pt>
    <dgm:pt modelId="{F1BB3F51-6B45-464B-B2EE-302F77C6CEEC}" type="pres">
      <dgm:prSet presAssocID="{2D2FCD73-C452-44B6-BE57-56818131DF4C}" presName="Name56" presStyleLbl="parChTrans1D2" presStyleIdx="4" presStyleCnt="7"/>
      <dgm:spPr/>
    </dgm:pt>
    <dgm:pt modelId="{4B269F5E-16A2-436E-A37D-0992BFE603C3}" type="pres">
      <dgm:prSet presAssocID="{C74F5CD3-95A1-4F6F-8ACD-D733196FF631}" presName="text0" presStyleLbl="node1" presStyleIdx="5" presStyleCnt="8">
        <dgm:presLayoutVars>
          <dgm:bulletEnabled val="1"/>
        </dgm:presLayoutVars>
      </dgm:prSet>
      <dgm:spPr/>
    </dgm:pt>
    <dgm:pt modelId="{04B4D00E-A524-4895-A85F-5784463C566E}" type="pres">
      <dgm:prSet presAssocID="{EBBCFE62-DC86-458D-AE8A-ED2B5AB32B2A}" presName="Name56" presStyleLbl="parChTrans1D2" presStyleIdx="5" presStyleCnt="7"/>
      <dgm:spPr/>
    </dgm:pt>
    <dgm:pt modelId="{FEF3ABCE-4E79-4E97-A2FB-9BC482ECD8B9}" type="pres">
      <dgm:prSet presAssocID="{0241819D-9679-4B99-9257-17A47D638DFF}" presName="text0" presStyleLbl="node1" presStyleIdx="6" presStyleCnt="8">
        <dgm:presLayoutVars>
          <dgm:bulletEnabled val="1"/>
        </dgm:presLayoutVars>
      </dgm:prSet>
      <dgm:spPr/>
    </dgm:pt>
    <dgm:pt modelId="{C3A90F3F-C13A-412E-B253-2B5A8BEEE1E2}" type="pres">
      <dgm:prSet presAssocID="{0D1452DC-C25B-44C3-920D-31EBD3224706}" presName="Name56" presStyleLbl="parChTrans1D2" presStyleIdx="6" presStyleCnt="7"/>
      <dgm:spPr/>
    </dgm:pt>
    <dgm:pt modelId="{1B5966CC-4009-4EB8-B13C-A2AAD6B19AE6}" type="pres">
      <dgm:prSet presAssocID="{626A2944-2F1C-4F6D-B5B3-96B8BEAF26A1}" presName="text0" presStyleLbl="node1" presStyleIdx="7" presStyleCnt="8">
        <dgm:presLayoutVars>
          <dgm:bulletEnabled val="1"/>
        </dgm:presLayoutVars>
      </dgm:prSet>
      <dgm:spPr/>
    </dgm:pt>
  </dgm:ptLst>
  <dgm:cxnLst>
    <dgm:cxn modelId="{3C17750B-B3C6-40AF-9BAC-4638227B1B65}" type="presOf" srcId="{C74F5CD3-95A1-4F6F-8ACD-D733196FF631}" destId="{4B269F5E-16A2-436E-A37D-0992BFE603C3}" srcOrd="0" destOrd="0" presId="urn:microsoft.com/office/officeart/2008/layout/RadialCluster"/>
    <dgm:cxn modelId="{A1F8E613-2CCA-4F26-8507-84F7EC12F980}" srcId="{C94C1A45-ECEA-46B7-9B7B-D7B585F49949}" destId="{1D55C116-AEC9-484C-B111-99363FA2D93A}" srcOrd="0" destOrd="0" parTransId="{F4316322-0CCF-4B3A-8FE7-EDC2437915C3}" sibTransId="{A30B49B1-9D7A-4E76-BF5B-E56245BDD640}"/>
    <dgm:cxn modelId="{6EFA241E-AD80-45C9-A002-1AB689C5E5E0}" type="presOf" srcId="{8C9C300A-7217-4D07-956D-1B26B884C9C1}" destId="{C36B9DE8-A41D-4984-AB2F-D3A2E4E7490E}" srcOrd="0" destOrd="0" presId="urn:microsoft.com/office/officeart/2008/layout/RadialCluster"/>
    <dgm:cxn modelId="{DDC86F27-F753-4050-810D-7C4014760608}" srcId="{1D55C116-AEC9-484C-B111-99363FA2D93A}" destId="{6E4FF0AE-A062-4E6B-9590-B753E625A37E}" srcOrd="0" destOrd="0" parTransId="{739EB17C-BC18-472C-8A35-43CF66CF4391}" sibTransId="{2D2C4518-58F7-4455-A37F-F63326B9FFA5}"/>
    <dgm:cxn modelId="{D4B7282E-2A64-4D72-9CB8-7C144E3F4446}" srcId="{1D55C116-AEC9-484C-B111-99363FA2D93A}" destId="{6CFEBCEE-447C-4B3F-A6F5-9CD54468D09D}" srcOrd="2" destOrd="0" parTransId="{2FCDDA08-8F18-4BBB-B51A-BC59BC9EF8D9}" sibTransId="{63EA49FF-BF0A-4DF1-BD70-CF4A14CC8693}"/>
    <dgm:cxn modelId="{ECF9D92E-140E-4C76-8073-A69B815B5A75}" type="presOf" srcId="{EBBCFE62-DC86-458D-AE8A-ED2B5AB32B2A}" destId="{04B4D00E-A524-4895-A85F-5784463C566E}" srcOrd="0" destOrd="0" presId="urn:microsoft.com/office/officeart/2008/layout/RadialCluster"/>
    <dgm:cxn modelId="{6A6E2E43-12CB-43BC-989D-AE2B81BA7B25}" type="presOf" srcId="{626A2944-2F1C-4F6D-B5B3-96B8BEAF26A1}" destId="{1B5966CC-4009-4EB8-B13C-A2AAD6B19AE6}" srcOrd="0" destOrd="0" presId="urn:microsoft.com/office/officeart/2008/layout/RadialCluster"/>
    <dgm:cxn modelId="{0566C645-BA08-48C4-A4C1-FA9EBA2CEA1D}" type="presOf" srcId="{4116EC88-6541-4C3A-B718-32CC9D2914AC}" destId="{35CABA1E-B455-43D3-B831-DCCE06560DAB}" srcOrd="0" destOrd="0" presId="urn:microsoft.com/office/officeart/2008/layout/RadialCluster"/>
    <dgm:cxn modelId="{E56ED449-E4F2-4F8B-8A4B-BB2B0E5BC450}" srcId="{1D55C116-AEC9-484C-B111-99363FA2D93A}" destId="{626A2944-2F1C-4F6D-B5B3-96B8BEAF26A1}" srcOrd="6" destOrd="0" parTransId="{0D1452DC-C25B-44C3-920D-31EBD3224706}" sibTransId="{EF3CC6F0-994C-4412-BEA5-A8B66F48E87F}"/>
    <dgm:cxn modelId="{7242CA73-2CE4-4822-9418-45350A70934A}" type="presOf" srcId="{056E6D79-5E8E-4018-8781-16DBECDA2EA0}" destId="{EA84615D-7299-4ECE-928F-6158FDB42AA9}" srcOrd="0" destOrd="0" presId="urn:microsoft.com/office/officeart/2008/layout/RadialCluster"/>
    <dgm:cxn modelId="{61B70E54-03B5-4083-A65C-A459B33C83E6}" srcId="{1D55C116-AEC9-484C-B111-99363FA2D93A}" destId="{4116EC88-6541-4C3A-B718-32CC9D2914AC}" srcOrd="1" destOrd="0" parTransId="{056E6D79-5E8E-4018-8781-16DBECDA2EA0}" sibTransId="{C5C3D416-09C7-4101-9536-FA56A067E7D3}"/>
    <dgm:cxn modelId="{0AA4AA55-32CA-4E9D-A656-6F5277CD42C0}" type="presOf" srcId="{2FCDDA08-8F18-4BBB-B51A-BC59BC9EF8D9}" destId="{D615A55B-6AE9-4562-8B80-A4D1E2648A03}" srcOrd="0" destOrd="0" presId="urn:microsoft.com/office/officeart/2008/layout/RadialCluster"/>
    <dgm:cxn modelId="{D9F5A95A-5859-4F61-B927-AED03960857A}" type="presOf" srcId="{0241819D-9679-4B99-9257-17A47D638DFF}" destId="{FEF3ABCE-4E79-4E97-A2FB-9BC482ECD8B9}" srcOrd="0" destOrd="0" presId="urn:microsoft.com/office/officeart/2008/layout/RadialCluster"/>
    <dgm:cxn modelId="{EF624D7B-B5B7-4A7F-8D1C-260765BA5D2A}" type="presOf" srcId="{739EB17C-BC18-472C-8A35-43CF66CF4391}" destId="{67D482CE-3F38-4E11-8FAF-4F75D174AE3D}" srcOrd="0" destOrd="0" presId="urn:microsoft.com/office/officeart/2008/layout/RadialCluster"/>
    <dgm:cxn modelId="{B5579A86-2954-4028-A8E3-BC40A246DD0E}" srcId="{1D55C116-AEC9-484C-B111-99363FA2D93A}" destId="{CC9E6F68-8E27-4CFF-BEC5-C3B3910BDA47}" srcOrd="3" destOrd="0" parTransId="{8C9C300A-7217-4D07-956D-1B26B884C9C1}" sibTransId="{D1BEC2D2-D6CA-4F9D-8103-71E6F6477825}"/>
    <dgm:cxn modelId="{09D57BAE-08C7-433C-BBDC-5B575EDD937B}" type="presOf" srcId="{C94C1A45-ECEA-46B7-9B7B-D7B585F49949}" destId="{434A96E5-0BE8-45B1-8591-5F382C5AD40B}" srcOrd="0" destOrd="0" presId="urn:microsoft.com/office/officeart/2008/layout/RadialCluster"/>
    <dgm:cxn modelId="{15E6DAAE-76EB-4883-A068-4F41BC203376}" type="presOf" srcId="{2D2FCD73-C452-44B6-BE57-56818131DF4C}" destId="{F1BB3F51-6B45-464B-B2EE-302F77C6CEEC}" srcOrd="0" destOrd="0" presId="urn:microsoft.com/office/officeart/2008/layout/RadialCluster"/>
    <dgm:cxn modelId="{41F288B6-F6DD-4E7B-9CE6-142A6F258E6D}" type="presOf" srcId="{6E4FF0AE-A062-4E6B-9590-B753E625A37E}" destId="{9EFCE601-289D-49F8-8E80-99CBD8D1C446}" srcOrd="0" destOrd="0" presId="urn:microsoft.com/office/officeart/2008/layout/RadialCluster"/>
    <dgm:cxn modelId="{4D6A1BBA-94DD-41AC-AA75-6E76B1B2B18B}" type="presOf" srcId="{0D1452DC-C25B-44C3-920D-31EBD3224706}" destId="{C3A90F3F-C13A-412E-B253-2B5A8BEEE1E2}" srcOrd="0" destOrd="0" presId="urn:microsoft.com/office/officeart/2008/layout/RadialCluster"/>
    <dgm:cxn modelId="{F852A7C4-0588-47EE-834B-796A02DA3F7C}" srcId="{1D55C116-AEC9-484C-B111-99363FA2D93A}" destId="{C74F5CD3-95A1-4F6F-8ACD-D733196FF631}" srcOrd="4" destOrd="0" parTransId="{2D2FCD73-C452-44B6-BE57-56818131DF4C}" sibTransId="{8B0B597A-F0E6-4387-AE0E-E2FCD4CDF0A1}"/>
    <dgm:cxn modelId="{C7C711DE-633D-4480-8E50-74ACD1085930}" type="presOf" srcId="{1D55C116-AEC9-484C-B111-99363FA2D93A}" destId="{A96CF1EC-4523-414F-86A4-E111C0A0D051}" srcOrd="0" destOrd="0" presId="urn:microsoft.com/office/officeart/2008/layout/RadialCluster"/>
    <dgm:cxn modelId="{6F43F7EE-BA75-4252-9295-22648B755204}" srcId="{1D55C116-AEC9-484C-B111-99363FA2D93A}" destId="{0241819D-9679-4B99-9257-17A47D638DFF}" srcOrd="5" destOrd="0" parTransId="{EBBCFE62-DC86-458D-AE8A-ED2B5AB32B2A}" sibTransId="{D61DC348-3BFA-4384-B3FC-3E37AE150029}"/>
    <dgm:cxn modelId="{B506A1F0-5858-4334-87E2-55A0DD29A449}" type="presOf" srcId="{CC9E6F68-8E27-4CFF-BEC5-C3B3910BDA47}" destId="{D6703EB2-313B-4040-A7C9-D1959E0F5988}" srcOrd="0" destOrd="0" presId="urn:microsoft.com/office/officeart/2008/layout/RadialCluster"/>
    <dgm:cxn modelId="{817104F4-F204-4A3F-824D-D4FD7734218E}" type="presOf" srcId="{6CFEBCEE-447C-4B3F-A6F5-9CD54468D09D}" destId="{590C9DD1-5051-41EC-8F09-14A8BAAA5E43}" srcOrd="0" destOrd="0" presId="urn:microsoft.com/office/officeart/2008/layout/RadialCluster"/>
    <dgm:cxn modelId="{4EC0795B-02FF-4277-927C-A79ADBB592C0}" type="presParOf" srcId="{434A96E5-0BE8-45B1-8591-5F382C5AD40B}" destId="{712A6CDF-EB0E-49F5-B159-086839AEADA5}" srcOrd="0" destOrd="0" presId="urn:microsoft.com/office/officeart/2008/layout/RadialCluster"/>
    <dgm:cxn modelId="{F0278300-1B96-4018-8514-813D38629CCD}" type="presParOf" srcId="{712A6CDF-EB0E-49F5-B159-086839AEADA5}" destId="{A96CF1EC-4523-414F-86A4-E111C0A0D051}" srcOrd="0" destOrd="0" presId="urn:microsoft.com/office/officeart/2008/layout/RadialCluster"/>
    <dgm:cxn modelId="{6201D822-4169-455E-A4EE-2E26BCBC3AF8}" type="presParOf" srcId="{712A6CDF-EB0E-49F5-B159-086839AEADA5}" destId="{67D482CE-3F38-4E11-8FAF-4F75D174AE3D}" srcOrd="1" destOrd="0" presId="urn:microsoft.com/office/officeart/2008/layout/RadialCluster"/>
    <dgm:cxn modelId="{8671706C-E90C-4CE9-82A1-B088838697E0}" type="presParOf" srcId="{712A6CDF-EB0E-49F5-B159-086839AEADA5}" destId="{9EFCE601-289D-49F8-8E80-99CBD8D1C446}" srcOrd="2" destOrd="0" presId="urn:microsoft.com/office/officeart/2008/layout/RadialCluster"/>
    <dgm:cxn modelId="{9AF953B1-4345-4AB7-95A0-B4F9067377F5}" type="presParOf" srcId="{712A6CDF-EB0E-49F5-B159-086839AEADA5}" destId="{EA84615D-7299-4ECE-928F-6158FDB42AA9}" srcOrd="3" destOrd="0" presId="urn:microsoft.com/office/officeart/2008/layout/RadialCluster"/>
    <dgm:cxn modelId="{29440FBD-F53A-42F3-9371-A249C3BACB76}" type="presParOf" srcId="{712A6CDF-EB0E-49F5-B159-086839AEADA5}" destId="{35CABA1E-B455-43D3-B831-DCCE06560DAB}" srcOrd="4" destOrd="0" presId="urn:microsoft.com/office/officeart/2008/layout/RadialCluster"/>
    <dgm:cxn modelId="{A44F8292-783B-48A8-BB95-E24B8756CAF9}" type="presParOf" srcId="{712A6CDF-EB0E-49F5-B159-086839AEADA5}" destId="{D615A55B-6AE9-4562-8B80-A4D1E2648A03}" srcOrd="5" destOrd="0" presId="urn:microsoft.com/office/officeart/2008/layout/RadialCluster"/>
    <dgm:cxn modelId="{08D9A3FC-C6E5-48D7-B362-CB95AB14B704}" type="presParOf" srcId="{712A6CDF-EB0E-49F5-B159-086839AEADA5}" destId="{590C9DD1-5051-41EC-8F09-14A8BAAA5E43}" srcOrd="6" destOrd="0" presId="urn:microsoft.com/office/officeart/2008/layout/RadialCluster"/>
    <dgm:cxn modelId="{E1C1E335-0F7D-4095-A432-CC27C3424DF3}" type="presParOf" srcId="{712A6CDF-EB0E-49F5-B159-086839AEADA5}" destId="{C36B9DE8-A41D-4984-AB2F-D3A2E4E7490E}" srcOrd="7" destOrd="0" presId="urn:microsoft.com/office/officeart/2008/layout/RadialCluster"/>
    <dgm:cxn modelId="{ED8A91A5-D317-4401-82CB-16A777CE3B98}" type="presParOf" srcId="{712A6CDF-EB0E-49F5-B159-086839AEADA5}" destId="{D6703EB2-313B-4040-A7C9-D1959E0F5988}" srcOrd="8" destOrd="0" presId="urn:microsoft.com/office/officeart/2008/layout/RadialCluster"/>
    <dgm:cxn modelId="{B7B9105E-BE50-4A65-8470-0DB5D375E81C}" type="presParOf" srcId="{712A6CDF-EB0E-49F5-B159-086839AEADA5}" destId="{F1BB3F51-6B45-464B-B2EE-302F77C6CEEC}" srcOrd="9" destOrd="0" presId="urn:microsoft.com/office/officeart/2008/layout/RadialCluster"/>
    <dgm:cxn modelId="{1A6B5875-FDCF-41BF-BC73-A5D9EEE35479}" type="presParOf" srcId="{712A6CDF-EB0E-49F5-B159-086839AEADA5}" destId="{4B269F5E-16A2-436E-A37D-0992BFE603C3}" srcOrd="10" destOrd="0" presId="urn:microsoft.com/office/officeart/2008/layout/RadialCluster"/>
    <dgm:cxn modelId="{1F6DD8EF-EF43-4EA4-9750-B6BF710D54FB}" type="presParOf" srcId="{712A6CDF-EB0E-49F5-B159-086839AEADA5}" destId="{04B4D00E-A524-4895-A85F-5784463C566E}" srcOrd="11" destOrd="0" presId="urn:microsoft.com/office/officeart/2008/layout/RadialCluster"/>
    <dgm:cxn modelId="{B422665A-3919-4387-A3E0-693B8F39F1D8}" type="presParOf" srcId="{712A6CDF-EB0E-49F5-B159-086839AEADA5}" destId="{FEF3ABCE-4E79-4E97-A2FB-9BC482ECD8B9}" srcOrd="12" destOrd="0" presId="urn:microsoft.com/office/officeart/2008/layout/RadialCluster"/>
    <dgm:cxn modelId="{70AD287D-F3B4-46D3-97DF-C351CA3340F8}" type="presParOf" srcId="{712A6CDF-EB0E-49F5-B159-086839AEADA5}" destId="{C3A90F3F-C13A-412E-B253-2B5A8BEEE1E2}" srcOrd="13" destOrd="0" presId="urn:microsoft.com/office/officeart/2008/layout/RadialCluster"/>
    <dgm:cxn modelId="{108920D6-BEA2-4E59-AAD1-8527C1E57543}" type="presParOf" srcId="{712A6CDF-EB0E-49F5-B159-086839AEADA5}" destId="{1B5966CC-4009-4EB8-B13C-A2AAD6B19AE6}" srcOrd="14"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B0AB37-6A6E-4815-B25A-6752A8498A23}" type="doc">
      <dgm:prSet loTypeId="urn:microsoft.com/office/officeart/2005/8/layout/arrow2" loCatId="process" qsTypeId="urn:microsoft.com/office/officeart/2005/8/quickstyle/3d4" qsCatId="3D" csTypeId="urn:microsoft.com/office/officeart/2005/8/colors/colorful4" csCatId="colorful" phldr="1"/>
      <dgm:spPr/>
      <dgm:t>
        <a:bodyPr/>
        <a:lstStyle/>
        <a:p>
          <a:endParaRPr lang="en-SG"/>
        </a:p>
      </dgm:t>
    </dgm:pt>
    <dgm:pt modelId="{9ADA9544-29F4-41CE-B59E-C6F93C06CB96}">
      <dgm:prSet phldrT="[Text]"/>
      <dgm:spPr/>
      <dgm:t>
        <a:bodyPr/>
        <a:lstStyle/>
        <a:p>
          <a:r>
            <a:rPr lang="en-SG" dirty="0"/>
            <a:t>Can get results but </a:t>
          </a:r>
          <a:r>
            <a:rPr lang="en-SG" dirty="0">
              <a:solidFill>
                <a:srgbClr val="FF0000"/>
              </a:solidFill>
            </a:rPr>
            <a:t>cannot judge if the output is reasonable</a:t>
          </a:r>
        </a:p>
      </dgm:t>
    </dgm:pt>
    <dgm:pt modelId="{BA370CE4-EC9D-4AAF-A527-2C16F03064F3}" type="parTrans" cxnId="{5C91182E-59A2-4ADA-8FCB-134C01A20D7A}">
      <dgm:prSet/>
      <dgm:spPr/>
      <dgm:t>
        <a:bodyPr/>
        <a:lstStyle/>
        <a:p>
          <a:endParaRPr lang="en-SG"/>
        </a:p>
      </dgm:t>
    </dgm:pt>
    <dgm:pt modelId="{3012A363-474F-4714-9E53-4EABE9118CCA}" type="sibTrans" cxnId="{5C91182E-59A2-4ADA-8FCB-134C01A20D7A}">
      <dgm:prSet/>
      <dgm:spPr/>
      <dgm:t>
        <a:bodyPr/>
        <a:lstStyle/>
        <a:p>
          <a:endParaRPr lang="en-SG"/>
        </a:p>
      </dgm:t>
    </dgm:pt>
    <dgm:pt modelId="{71EA1C7C-A31F-4AD6-8858-A7546BE0EB5B}">
      <dgm:prSet phldrT="[Text]"/>
      <dgm:spPr/>
      <dgm:t>
        <a:bodyPr/>
        <a:lstStyle/>
        <a:p>
          <a:r>
            <a:rPr lang="en-SG" dirty="0"/>
            <a:t>Can </a:t>
          </a:r>
          <a:r>
            <a:rPr lang="en-SG" dirty="0">
              <a:solidFill>
                <a:srgbClr val="FF0000"/>
              </a:solidFill>
            </a:rPr>
            <a:t>understand</a:t>
          </a:r>
          <a:r>
            <a:rPr lang="en-SG" dirty="0"/>
            <a:t> what they doing and can </a:t>
          </a:r>
          <a:r>
            <a:rPr lang="en-SG" dirty="0">
              <a:solidFill>
                <a:srgbClr val="FF0000"/>
              </a:solidFill>
            </a:rPr>
            <a:t>explain</a:t>
          </a:r>
          <a:r>
            <a:rPr lang="en-SG" dirty="0"/>
            <a:t> </a:t>
          </a:r>
        </a:p>
      </dgm:t>
    </dgm:pt>
    <dgm:pt modelId="{E4987253-B81B-4710-8180-00ABC64A4B28}" type="parTrans" cxnId="{D0EC3240-F436-4BCA-80E3-A7B4F70D76FD}">
      <dgm:prSet/>
      <dgm:spPr/>
      <dgm:t>
        <a:bodyPr/>
        <a:lstStyle/>
        <a:p>
          <a:endParaRPr lang="en-SG"/>
        </a:p>
      </dgm:t>
    </dgm:pt>
    <dgm:pt modelId="{6F82CF2A-8897-4EB8-A5D4-0577E56942D2}" type="sibTrans" cxnId="{D0EC3240-F436-4BCA-80E3-A7B4F70D76FD}">
      <dgm:prSet/>
      <dgm:spPr/>
      <dgm:t>
        <a:bodyPr/>
        <a:lstStyle/>
        <a:p>
          <a:endParaRPr lang="en-SG"/>
        </a:p>
      </dgm:t>
    </dgm:pt>
    <dgm:pt modelId="{2299B350-184E-4CAE-9819-2CA9E5FF596A}">
      <dgm:prSet phldrT="[Text]"/>
      <dgm:spPr/>
      <dgm:t>
        <a:bodyPr/>
        <a:lstStyle/>
        <a:p>
          <a:r>
            <a:rPr lang="en-SG" dirty="0"/>
            <a:t>Can </a:t>
          </a:r>
          <a:r>
            <a:rPr lang="en-SG" dirty="0">
              <a:solidFill>
                <a:srgbClr val="FF0000"/>
              </a:solidFill>
            </a:rPr>
            <a:t>combine methods to create new things</a:t>
          </a:r>
          <a:r>
            <a:rPr lang="en-SG" dirty="0"/>
            <a:t> in Deep Learning</a:t>
          </a:r>
        </a:p>
      </dgm:t>
    </dgm:pt>
    <dgm:pt modelId="{95F6850C-1486-47EE-B157-C1E659759BFE}" type="parTrans" cxnId="{AA3028B1-DB81-49BC-83DE-2F4409744318}">
      <dgm:prSet/>
      <dgm:spPr/>
      <dgm:t>
        <a:bodyPr/>
        <a:lstStyle/>
        <a:p>
          <a:endParaRPr lang="en-SG"/>
        </a:p>
      </dgm:t>
    </dgm:pt>
    <dgm:pt modelId="{EAB33635-46F6-482C-9833-1D4EA3360128}" type="sibTrans" cxnId="{AA3028B1-DB81-49BC-83DE-2F4409744318}">
      <dgm:prSet/>
      <dgm:spPr/>
      <dgm:t>
        <a:bodyPr/>
        <a:lstStyle/>
        <a:p>
          <a:endParaRPr lang="en-SG"/>
        </a:p>
      </dgm:t>
    </dgm:pt>
    <dgm:pt modelId="{FFDEC9C4-FC47-4886-84DF-941E625CC6D2}">
      <dgm:prSet phldrT="[Text]"/>
      <dgm:spPr/>
      <dgm:t>
        <a:bodyPr/>
        <a:lstStyle/>
        <a:p>
          <a:r>
            <a:rPr lang="en-SG" dirty="0"/>
            <a:t>Can </a:t>
          </a:r>
          <a:r>
            <a:rPr lang="en-SG" dirty="0">
              <a:solidFill>
                <a:srgbClr val="FF0000"/>
              </a:solidFill>
            </a:rPr>
            <a:t>fundamentally change deep learning in research</a:t>
          </a:r>
        </a:p>
      </dgm:t>
    </dgm:pt>
    <dgm:pt modelId="{7ECD849F-7EDC-41C4-948E-AE7E1CC499A9}" type="parTrans" cxnId="{72B62109-F111-48AD-A075-62B09FE4E9BC}">
      <dgm:prSet/>
      <dgm:spPr/>
      <dgm:t>
        <a:bodyPr/>
        <a:lstStyle/>
        <a:p>
          <a:endParaRPr lang="en-SG"/>
        </a:p>
      </dgm:t>
    </dgm:pt>
    <dgm:pt modelId="{A9B3B198-9621-42D7-96C0-53D14D303BCA}" type="sibTrans" cxnId="{72B62109-F111-48AD-A075-62B09FE4E9BC}">
      <dgm:prSet/>
      <dgm:spPr/>
      <dgm:t>
        <a:bodyPr/>
        <a:lstStyle/>
        <a:p>
          <a:endParaRPr lang="en-SG"/>
        </a:p>
      </dgm:t>
    </dgm:pt>
    <dgm:pt modelId="{24AB50DA-7C55-4261-99A1-ACE128A1F285}" type="pres">
      <dgm:prSet presAssocID="{0FB0AB37-6A6E-4815-B25A-6752A8498A23}" presName="arrowDiagram" presStyleCnt="0">
        <dgm:presLayoutVars>
          <dgm:chMax val="5"/>
          <dgm:dir/>
          <dgm:resizeHandles val="exact"/>
        </dgm:presLayoutVars>
      </dgm:prSet>
      <dgm:spPr/>
    </dgm:pt>
    <dgm:pt modelId="{997F3971-AD36-4838-BE94-5599E6AB5D27}" type="pres">
      <dgm:prSet presAssocID="{0FB0AB37-6A6E-4815-B25A-6752A8498A23}" presName="arrow" presStyleLbl="bgShp" presStyleIdx="0" presStyleCnt="1"/>
      <dgm:spPr/>
    </dgm:pt>
    <dgm:pt modelId="{1D461BFB-2A10-4270-9AB8-A56E090CE641}" type="pres">
      <dgm:prSet presAssocID="{0FB0AB37-6A6E-4815-B25A-6752A8498A23}" presName="arrowDiagram4" presStyleCnt="0"/>
      <dgm:spPr/>
    </dgm:pt>
    <dgm:pt modelId="{C61E2EAB-74C1-4062-9F7E-BAB7F3A30ECF}" type="pres">
      <dgm:prSet presAssocID="{9ADA9544-29F4-41CE-B59E-C6F93C06CB96}" presName="bullet4a" presStyleLbl="node1" presStyleIdx="0" presStyleCnt="4"/>
      <dgm:spPr/>
    </dgm:pt>
    <dgm:pt modelId="{25ACAE14-6E90-46AD-A30D-C820097AACB6}" type="pres">
      <dgm:prSet presAssocID="{9ADA9544-29F4-41CE-B59E-C6F93C06CB96}" presName="textBox4a" presStyleLbl="revTx" presStyleIdx="0" presStyleCnt="4">
        <dgm:presLayoutVars>
          <dgm:bulletEnabled val="1"/>
        </dgm:presLayoutVars>
      </dgm:prSet>
      <dgm:spPr/>
    </dgm:pt>
    <dgm:pt modelId="{791A871F-F708-40D0-B848-0BE61B1F315B}" type="pres">
      <dgm:prSet presAssocID="{71EA1C7C-A31F-4AD6-8858-A7546BE0EB5B}" presName="bullet4b" presStyleLbl="node1" presStyleIdx="1" presStyleCnt="4"/>
      <dgm:spPr/>
    </dgm:pt>
    <dgm:pt modelId="{DA0B5617-000C-4F5F-BFD6-DE0793ECD15B}" type="pres">
      <dgm:prSet presAssocID="{71EA1C7C-A31F-4AD6-8858-A7546BE0EB5B}" presName="textBox4b" presStyleLbl="revTx" presStyleIdx="1" presStyleCnt="4">
        <dgm:presLayoutVars>
          <dgm:bulletEnabled val="1"/>
        </dgm:presLayoutVars>
      </dgm:prSet>
      <dgm:spPr/>
    </dgm:pt>
    <dgm:pt modelId="{4E4DDEA9-079C-4A48-BF7E-D12FE164ADEB}" type="pres">
      <dgm:prSet presAssocID="{2299B350-184E-4CAE-9819-2CA9E5FF596A}" presName="bullet4c" presStyleLbl="node1" presStyleIdx="2" presStyleCnt="4"/>
      <dgm:spPr/>
    </dgm:pt>
    <dgm:pt modelId="{FBD25A55-58D5-421C-AB52-C1D181A0052A}" type="pres">
      <dgm:prSet presAssocID="{2299B350-184E-4CAE-9819-2CA9E5FF596A}" presName="textBox4c" presStyleLbl="revTx" presStyleIdx="2" presStyleCnt="4">
        <dgm:presLayoutVars>
          <dgm:bulletEnabled val="1"/>
        </dgm:presLayoutVars>
      </dgm:prSet>
      <dgm:spPr/>
    </dgm:pt>
    <dgm:pt modelId="{A1F52A9F-D4A0-41F7-8891-135B2A3510E7}" type="pres">
      <dgm:prSet presAssocID="{FFDEC9C4-FC47-4886-84DF-941E625CC6D2}" presName="bullet4d" presStyleLbl="node1" presStyleIdx="3" presStyleCnt="4"/>
      <dgm:spPr/>
    </dgm:pt>
    <dgm:pt modelId="{88671D73-C8FF-41F8-BCCF-CB3439E942F8}" type="pres">
      <dgm:prSet presAssocID="{FFDEC9C4-FC47-4886-84DF-941E625CC6D2}" presName="textBox4d" presStyleLbl="revTx" presStyleIdx="3" presStyleCnt="4">
        <dgm:presLayoutVars>
          <dgm:bulletEnabled val="1"/>
        </dgm:presLayoutVars>
      </dgm:prSet>
      <dgm:spPr/>
    </dgm:pt>
  </dgm:ptLst>
  <dgm:cxnLst>
    <dgm:cxn modelId="{72B62109-F111-48AD-A075-62B09FE4E9BC}" srcId="{0FB0AB37-6A6E-4815-B25A-6752A8498A23}" destId="{FFDEC9C4-FC47-4886-84DF-941E625CC6D2}" srcOrd="3" destOrd="0" parTransId="{7ECD849F-7EDC-41C4-948E-AE7E1CC499A9}" sibTransId="{A9B3B198-9621-42D7-96C0-53D14D303BCA}"/>
    <dgm:cxn modelId="{B6475C25-73B4-48B9-9093-9BCFD6756E93}" type="presOf" srcId="{71EA1C7C-A31F-4AD6-8858-A7546BE0EB5B}" destId="{DA0B5617-000C-4F5F-BFD6-DE0793ECD15B}" srcOrd="0" destOrd="0" presId="urn:microsoft.com/office/officeart/2005/8/layout/arrow2"/>
    <dgm:cxn modelId="{5C91182E-59A2-4ADA-8FCB-134C01A20D7A}" srcId="{0FB0AB37-6A6E-4815-B25A-6752A8498A23}" destId="{9ADA9544-29F4-41CE-B59E-C6F93C06CB96}" srcOrd="0" destOrd="0" parTransId="{BA370CE4-EC9D-4AAF-A527-2C16F03064F3}" sibTransId="{3012A363-474F-4714-9E53-4EABE9118CCA}"/>
    <dgm:cxn modelId="{D0EC3240-F436-4BCA-80E3-A7B4F70D76FD}" srcId="{0FB0AB37-6A6E-4815-B25A-6752A8498A23}" destId="{71EA1C7C-A31F-4AD6-8858-A7546BE0EB5B}" srcOrd="1" destOrd="0" parTransId="{E4987253-B81B-4710-8180-00ABC64A4B28}" sibTransId="{6F82CF2A-8897-4EB8-A5D4-0577E56942D2}"/>
    <dgm:cxn modelId="{B339014B-5A66-4006-B3B2-BBBE23AC3570}" type="presOf" srcId="{0FB0AB37-6A6E-4815-B25A-6752A8498A23}" destId="{24AB50DA-7C55-4261-99A1-ACE128A1F285}" srcOrd="0" destOrd="0" presId="urn:microsoft.com/office/officeart/2005/8/layout/arrow2"/>
    <dgm:cxn modelId="{AA3028B1-DB81-49BC-83DE-2F4409744318}" srcId="{0FB0AB37-6A6E-4815-B25A-6752A8498A23}" destId="{2299B350-184E-4CAE-9819-2CA9E5FF596A}" srcOrd="2" destOrd="0" parTransId="{95F6850C-1486-47EE-B157-C1E659759BFE}" sibTransId="{EAB33635-46F6-482C-9833-1D4EA3360128}"/>
    <dgm:cxn modelId="{4ECB2BB7-E291-4468-82F7-8FBC42169225}" type="presOf" srcId="{FFDEC9C4-FC47-4886-84DF-941E625CC6D2}" destId="{88671D73-C8FF-41F8-BCCF-CB3439E942F8}" srcOrd="0" destOrd="0" presId="urn:microsoft.com/office/officeart/2005/8/layout/arrow2"/>
    <dgm:cxn modelId="{B43853CC-D6A1-4E15-B4C1-F087CC473B03}" type="presOf" srcId="{2299B350-184E-4CAE-9819-2CA9E5FF596A}" destId="{FBD25A55-58D5-421C-AB52-C1D181A0052A}" srcOrd="0" destOrd="0" presId="urn:microsoft.com/office/officeart/2005/8/layout/arrow2"/>
    <dgm:cxn modelId="{7F0053FE-0188-4F1C-8EE3-6AABFEA7763F}" type="presOf" srcId="{9ADA9544-29F4-41CE-B59E-C6F93C06CB96}" destId="{25ACAE14-6E90-46AD-A30D-C820097AACB6}" srcOrd="0" destOrd="0" presId="urn:microsoft.com/office/officeart/2005/8/layout/arrow2"/>
    <dgm:cxn modelId="{E7AB8766-57C1-40A4-97B8-63FA60BDADA4}" type="presParOf" srcId="{24AB50DA-7C55-4261-99A1-ACE128A1F285}" destId="{997F3971-AD36-4838-BE94-5599E6AB5D27}" srcOrd="0" destOrd="0" presId="urn:microsoft.com/office/officeart/2005/8/layout/arrow2"/>
    <dgm:cxn modelId="{9D01CCBD-5EE5-4F6C-B099-CAF6AA68D745}" type="presParOf" srcId="{24AB50DA-7C55-4261-99A1-ACE128A1F285}" destId="{1D461BFB-2A10-4270-9AB8-A56E090CE641}" srcOrd="1" destOrd="0" presId="urn:microsoft.com/office/officeart/2005/8/layout/arrow2"/>
    <dgm:cxn modelId="{EE2D7EF6-C5F5-4450-9A5C-C2DD23F08A71}" type="presParOf" srcId="{1D461BFB-2A10-4270-9AB8-A56E090CE641}" destId="{C61E2EAB-74C1-4062-9F7E-BAB7F3A30ECF}" srcOrd="0" destOrd="0" presId="urn:microsoft.com/office/officeart/2005/8/layout/arrow2"/>
    <dgm:cxn modelId="{2BD3B5EB-8DDC-46CD-873D-FAD1265F7189}" type="presParOf" srcId="{1D461BFB-2A10-4270-9AB8-A56E090CE641}" destId="{25ACAE14-6E90-46AD-A30D-C820097AACB6}" srcOrd="1" destOrd="0" presId="urn:microsoft.com/office/officeart/2005/8/layout/arrow2"/>
    <dgm:cxn modelId="{F7849CE6-4BC3-407B-86D6-34A450A439B2}" type="presParOf" srcId="{1D461BFB-2A10-4270-9AB8-A56E090CE641}" destId="{791A871F-F708-40D0-B848-0BE61B1F315B}" srcOrd="2" destOrd="0" presId="urn:microsoft.com/office/officeart/2005/8/layout/arrow2"/>
    <dgm:cxn modelId="{E2A683FE-3F3D-4216-821A-F55D336D0C83}" type="presParOf" srcId="{1D461BFB-2A10-4270-9AB8-A56E090CE641}" destId="{DA0B5617-000C-4F5F-BFD6-DE0793ECD15B}" srcOrd="3" destOrd="0" presId="urn:microsoft.com/office/officeart/2005/8/layout/arrow2"/>
    <dgm:cxn modelId="{CC205504-DD4F-4CB3-9D35-3081FB338BA9}" type="presParOf" srcId="{1D461BFB-2A10-4270-9AB8-A56E090CE641}" destId="{4E4DDEA9-079C-4A48-BF7E-D12FE164ADEB}" srcOrd="4" destOrd="0" presId="urn:microsoft.com/office/officeart/2005/8/layout/arrow2"/>
    <dgm:cxn modelId="{8C5AD539-0AB9-4439-9DD2-43B585C74069}" type="presParOf" srcId="{1D461BFB-2A10-4270-9AB8-A56E090CE641}" destId="{FBD25A55-58D5-421C-AB52-C1D181A0052A}" srcOrd="5" destOrd="0" presId="urn:microsoft.com/office/officeart/2005/8/layout/arrow2"/>
    <dgm:cxn modelId="{6BC51583-5782-4509-B815-913F8CFFCF7B}" type="presParOf" srcId="{1D461BFB-2A10-4270-9AB8-A56E090CE641}" destId="{A1F52A9F-D4A0-41F7-8891-135B2A3510E7}" srcOrd="6" destOrd="0" presId="urn:microsoft.com/office/officeart/2005/8/layout/arrow2"/>
    <dgm:cxn modelId="{F0BB0B03-7B10-4B02-B986-8843A67BED1C}" type="presParOf" srcId="{1D461BFB-2A10-4270-9AB8-A56E090CE641}" destId="{88671D73-C8FF-41F8-BCCF-CB3439E942F8}"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B0AB37-6A6E-4815-B25A-6752A8498A23}" type="doc">
      <dgm:prSet loTypeId="urn:microsoft.com/office/officeart/2005/8/layout/arrow2" loCatId="process" qsTypeId="urn:microsoft.com/office/officeart/2005/8/quickstyle/3d4" qsCatId="3D" csTypeId="urn:microsoft.com/office/officeart/2005/8/colors/colorful4" csCatId="colorful" phldr="1"/>
      <dgm:spPr/>
      <dgm:t>
        <a:bodyPr/>
        <a:lstStyle/>
        <a:p>
          <a:endParaRPr lang="en-SG"/>
        </a:p>
      </dgm:t>
    </dgm:pt>
    <dgm:pt modelId="{9ADA9544-29F4-41CE-B59E-C6F93C06CB96}">
      <dgm:prSet phldrT="[Text]"/>
      <dgm:spPr/>
      <dgm:t>
        <a:bodyPr/>
        <a:lstStyle/>
        <a:p>
          <a:r>
            <a:rPr lang="en-SG" dirty="0"/>
            <a:t>Can get results but </a:t>
          </a:r>
          <a:r>
            <a:rPr lang="en-SG" dirty="0">
              <a:solidFill>
                <a:srgbClr val="FF0000"/>
              </a:solidFill>
            </a:rPr>
            <a:t>cannot judge if the output is reasonable</a:t>
          </a:r>
        </a:p>
      </dgm:t>
    </dgm:pt>
    <dgm:pt modelId="{BA370CE4-EC9D-4AAF-A527-2C16F03064F3}" type="parTrans" cxnId="{5C91182E-59A2-4ADA-8FCB-134C01A20D7A}">
      <dgm:prSet/>
      <dgm:spPr/>
      <dgm:t>
        <a:bodyPr/>
        <a:lstStyle/>
        <a:p>
          <a:endParaRPr lang="en-SG"/>
        </a:p>
      </dgm:t>
    </dgm:pt>
    <dgm:pt modelId="{3012A363-474F-4714-9E53-4EABE9118CCA}" type="sibTrans" cxnId="{5C91182E-59A2-4ADA-8FCB-134C01A20D7A}">
      <dgm:prSet/>
      <dgm:spPr/>
      <dgm:t>
        <a:bodyPr/>
        <a:lstStyle/>
        <a:p>
          <a:endParaRPr lang="en-SG"/>
        </a:p>
      </dgm:t>
    </dgm:pt>
    <dgm:pt modelId="{71EA1C7C-A31F-4AD6-8858-A7546BE0EB5B}">
      <dgm:prSet phldrT="[Text]"/>
      <dgm:spPr/>
      <dgm:t>
        <a:bodyPr/>
        <a:lstStyle/>
        <a:p>
          <a:r>
            <a:rPr lang="en-SG" dirty="0"/>
            <a:t>Can </a:t>
          </a:r>
          <a:r>
            <a:rPr lang="en-SG" dirty="0">
              <a:solidFill>
                <a:srgbClr val="FF0000"/>
              </a:solidFill>
            </a:rPr>
            <a:t>understand</a:t>
          </a:r>
          <a:r>
            <a:rPr lang="en-SG" dirty="0"/>
            <a:t> what they doing and can </a:t>
          </a:r>
          <a:r>
            <a:rPr lang="en-SG" dirty="0">
              <a:solidFill>
                <a:srgbClr val="FF0000"/>
              </a:solidFill>
            </a:rPr>
            <a:t>explain</a:t>
          </a:r>
          <a:r>
            <a:rPr lang="en-SG" dirty="0"/>
            <a:t> </a:t>
          </a:r>
        </a:p>
      </dgm:t>
    </dgm:pt>
    <dgm:pt modelId="{E4987253-B81B-4710-8180-00ABC64A4B28}" type="parTrans" cxnId="{D0EC3240-F436-4BCA-80E3-A7B4F70D76FD}">
      <dgm:prSet/>
      <dgm:spPr/>
      <dgm:t>
        <a:bodyPr/>
        <a:lstStyle/>
        <a:p>
          <a:endParaRPr lang="en-SG"/>
        </a:p>
      </dgm:t>
    </dgm:pt>
    <dgm:pt modelId="{6F82CF2A-8897-4EB8-A5D4-0577E56942D2}" type="sibTrans" cxnId="{D0EC3240-F436-4BCA-80E3-A7B4F70D76FD}">
      <dgm:prSet/>
      <dgm:spPr/>
      <dgm:t>
        <a:bodyPr/>
        <a:lstStyle/>
        <a:p>
          <a:endParaRPr lang="en-SG"/>
        </a:p>
      </dgm:t>
    </dgm:pt>
    <dgm:pt modelId="{2299B350-184E-4CAE-9819-2CA9E5FF596A}">
      <dgm:prSet phldrT="[Text]"/>
      <dgm:spPr/>
      <dgm:t>
        <a:bodyPr/>
        <a:lstStyle/>
        <a:p>
          <a:r>
            <a:rPr lang="en-SG" dirty="0"/>
            <a:t>Can </a:t>
          </a:r>
          <a:r>
            <a:rPr lang="en-SG" dirty="0">
              <a:solidFill>
                <a:srgbClr val="FF0000"/>
              </a:solidFill>
            </a:rPr>
            <a:t>combine methods to create new things</a:t>
          </a:r>
          <a:r>
            <a:rPr lang="en-SG" dirty="0"/>
            <a:t> in Deep Learning</a:t>
          </a:r>
        </a:p>
      </dgm:t>
    </dgm:pt>
    <dgm:pt modelId="{95F6850C-1486-47EE-B157-C1E659759BFE}" type="parTrans" cxnId="{AA3028B1-DB81-49BC-83DE-2F4409744318}">
      <dgm:prSet/>
      <dgm:spPr/>
      <dgm:t>
        <a:bodyPr/>
        <a:lstStyle/>
        <a:p>
          <a:endParaRPr lang="en-SG"/>
        </a:p>
      </dgm:t>
    </dgm:pt>
    <dgm:pt modelId="{EAB33635-46F6-482C-9833-1D4EA3360128}" type="sibTrans" cxnId="{AA3028B1-DB81-49BC-83DE-2F4409744318}">
      <dgm:prSet/>
      <dgm:spPr/>
      <dgm:t>
        <a:bodyPr/>
        <a:lstStyle/>
        <a:p>
          <a:endParaRPr lang="en-SG"/>
        </a:p>
      </dgm:t>
    </dgm:pt>
    <dgm:pt modelId="{FFDEC9C4-FC47-4886-84DF-941E625CC6D2}">
      <dgm:prSet phldrT="[Text]"/>
      <dgm:spPr/>
      <dgm:t>
        <a:bodyPr/>
        <a:lstStyle/>
        <a:p>
          <a:r>
            <a:rPr lang="en-SG" dirty="0"/>
            <a:t>Can </a:t>
          </a:r>
          <a:r>
            <a:rPr lang="en-SG" dirty="0">
              <a:solidFill>
                <a:srgbClr val="FF0000"/>
              </a:solidFill>
            </a:rPr>
            <a:t>fundamentally change deep learning in research</a:t>
          </a:r>
        </a:p>
      </dgm:t>
    </dgm:pt>
    <dgm:pt modelId="{7ECD849F-7EDC-41C4-948E-AE7E1CC499A9}" type="parTrans" cxnId="{72B62109-F111-48AD-A075-62B09FE4E9BC}">
      <dgm:prSet/>
      <dgm:spPr/>
      <dgm:t>
        <a:bodyPr/>
        <a:lstStyle/>
        <a:p>
          <a:endParaRPr lang="en-SG"/>
        </a:p>
      </dgm:t>
    </dgm:pt>
    <dgm:pt modelId="{A9B3B198-9621-42D7-96C0-53D14D303BCA}" type="sibTrans" cxnId="{72B62109-F111-48AD-A075-62B09FE4E9BC}">
      <dgm:prSet/>
      <dgm:spPr/>
      <dgm:t>
        <a:bodyPr/>
        <a:lstStyle/>
        <a:p>
          <a:endParaRPr lang="en-SG"/>
        </a:p>
      </dgm:t>
    </dgm:pt>
    <dgm:pt modelId="{24AB50DA-7C55-4261-99A1-ACE128A1F285}" type="pres">
      <dgm:prSet presAssocID="{0FB0AB37-6A6E-4815-B25A-6752A8498A23}" presName="arrowDiagram" presStyleCnt="0">
        <dgm:presLayoutVars>
          <dgm:chMax val="5"/>
          <dgm:dir/>
          <dgm:resizeHandles val="exact"/>
        </dgm:presLayoutVars>
      </dgm:prSet>
      <dgm:spPr/>
    </dgm:pt>
    <dgm:pt modelId="{997F3971-AD36-4838-BE94-5599E6AB5D27}" type="pres">
      <dgm:prSet presAssocID="{0FB0AB37-6A6E-4815-B25A-6752A8498A23}" presName="arrow" presStyleLbl="bgShp" presStyleIdx="0" presStyleCnt="1"/>
      <dgm:spPr/>
    </dgm:pt>
    <dgm:pt modelId="{1D461BFB-2A10-4270-9AB8-A56E090CE641}" type="pres">
      <dgm:prSet presAssocID="{0FB0AB37-6A6E-4815-B25A-6752A8498A23}" presName="arrowDiagram4" presStyleCnt="0"/>
      <dgm:spPr/>
    </dgm:pt>
    <dgm:pt modelId="{C61E2EAB-74C1-4062-9F7E-BAB7F3A30ECF}" type="pres">
      <dgm:prSet presAssocID="{9ADA9544-29F4-41CE-B59E-C6F93C06CB96}" presName="bullet4a" presStyleLbl="node1" presStyleIdx="0" presStyleCnt="4"/>
      <dgm:spPr/>
    </dgm:pt>
    <dgm:pt modelId="{25ACAE14-6E90-46AD-A30D-C820097AACB6}" type="pres">
      <dgm:prSet presAssocID="{9ADA9544-29F4-41CE-B59E-C6F93C06CB96}" presName="textBox4a" presStyleLbl="revTx" presStyleIdx="0" presStyleCnt="4">
        <dgm:presLayoutVars>
          <dgm:bulletEnabled val="1"/>
        </dgm:presLayoutVars>
      </dgm:prSet>
      <dgm:spPr/>
    </dgm:pt>
    <dgm:pt modelId="{791A871F-F708-40D0-B848-0BE61B1F315B}" type="pres">
      <dgm:prSet presAssocID="{71EA1C7C-A31F-4AD6-8858-A7546BE0EB5B}" presName="bullet4b" presStyleLbl="node1" presStyleIdx="1" presStyleCnt="4"/>
      <dgm:spPr/>
    </dgm:pt>
    <dgm:pt modelId="{DA0B5617-000C-4F5F-BFD6-DE0793ECD15B}" type="pres">
      <dgm:prSet presAssocID="{71EA1C7C-A31F-4AD6-8858-A7546BE0EB5B}" presName="textBox4b" presStyleLbl="revTx" presStyleIdx="1" presStyleCnt="4">
        <dgm:presLayoutVars>
          <dgm:bulletEnabled val="1"/>
        </dgm:presLayoutVars>
      </dgm:prSet>
      <dgm:spPr/>
    </dgm:pt>
    <dgm:pt modelId="{4E4DDEA9-079C-4A48-BF7E-D12FE164ADEB}" type="pres">
      <dgm:prSet presAssocID="{2299B350-184E-4CAE-9819-2CA9E5FF596A}" presName="bullet4c" presStyleLbl="node1" presStyleIdx="2" presStyleCnt="4"/>
      <dgm:spPr/>
    </dgm:pt>
    <dgm:pt modelId="{FBD25A55-58D5-421C-AB52-C1D181A0052A}" type="pres">
      <dgm:prSet presAssocID="{2299B350-184E-4CAE-9819-2CA9E5FF596A}" presName="textBox4c" presStyleLbl="revTx" presStyleIdx="2" presStyleCnt="4">
        <dgm:presLayoutVars>
          <dgm:bulletEnabled val="1"/>
        </dgm:presLayoutVars>
      </dgm:prSet>
      <dgm:spPr/>
    </dgm:pt>
    <dgm:pt modelId="{A1F52A9F-D4A0-41F7-8891-135B2A3510E7}" type="pres">
      <dgm:prSet presAssocID="{FFDEC9C4-FC47-4886-84DF-941E625CC6D2}" presName="bullet4d" presStyleLbl="node1" presStyleIdx="3" presStyleCnt="4"/>
      <dgm:spPr/>
    </dgm:pt>
    <dgm:pt modelId="{88671D73-C8FF-41F8-BCCF-CB3439E942F8}" type="pres">
      <dgm:prSet presAssocID="{FFDEC9C4-FC47-4886-84DF-941E625CC6D2}" presName="textBox4d" presStyleLbl="revTx" presStyleIdx="3" presStyleCnt="4">
        <dgm:presLayoutVars>
          <dgm:bulletEnabled val="1"/>
        </dgm:presLayoutVars>
      </dgm:prSet>
      <dgm:spPr/>
    </dgm:pt>
  </dgm:ptLst>
  <dgm:cxnLst>
    <dgm:cxn modelId="{72B62109-F111-48AD-A075-62B09FE4E9BC}" srcId="{0FB0AB37-6A6E-4815-B25A-6752A8498A23}" destId="{FFDEC9C4-FC47-4886-84DF-941E625CC6D2}" srcOrd="3" destOrd="0" parTransId="{7ECD849F-7EDC-41C4-948E-AE7E1CC499A9}" sibTransId="{A9B3B198-9621-42D7-96C0-53D14D303BCA}"/>
    <dgm:cxn modelId="{B6475C25-73B4-48B9-9093-9BCFD6756E93}" type="presOf" srcId="{71EA1C7C-A31F-4AD6-8858-A7546BE0EB5B}" destId="{DA0B5617-000C-4F5F-BFD6-DE0793ECD15B}" srcOrd="0" destOrd="0" presId="urn:microsoft.com/office/officeart/2005/8/layout/arrow2"/>
    <dgm:cxn modelId="{5C91182E-59A2-4ADA-8FCB-134C01A20D7A}" srcId="{0FB0AB37-6A6E-4815-B25A-6752A8498A23}" destId="{9ADA9544-29F4-41CE-B59E-C6F93C06CB96}" srcOrd="0" destOrd="0" parTransId="{BA370CE4-EC9D-4AAF-A527-2C16F03064F3}" sibTransId="{3012A363-474F-4714-9E53-4EABE9118CCA}"/>
    <dgm:cxn modelId="{D0EC3240-F436-4BCA-80E3-A7B4F70D76FD}" srcId="{0FB0AB37-6A6E-4815-B25A-6752A8498A23}" destId="{71EA1C7C-A31F-4AD6-8858-A7546BE0EB5B}" srcOrd="1" destOrd="0" parTransId="{E4987253-B81B-4710-8180-00ABC64A4B28}" sibTransId="{6F82CF2A-8897-4EB8-A5D4-0577E56942D2}"/>
    <dgm:cxn modelId="{B339014B-5A66-4006-B3B2-BBBE23AC3570}" type="presOf" srcId="{0FB0AB37-6A6E-4815-B25A-6752A8498A23}" destId="{24AB50DA-7C55-4261-99A1-ACE128A1F285}" srcOrd="0" destOrd="0" presId="urn:microsoft.com/office/officeart/2005/8/layout/arrow2"/>
    <dgm:cxn modelId="{AA3028B1-DB81-49BC-83DE-2F4409744318}" srcId="{0FB0AB37-6A6E-4815-B25A-6752A8498A23}" destId="{2299B350-184E-4CAE-9819-2CA9E5FF596A}" srcOrd="2" destOrd="0" parTransId="{95F6850C-1486-47EE-B157-C1E659759BFE}" sibTransId="{EAB33635-46F6-482C-9833-1D4EA3360128}"/>
    <dgm:cxn modelId="{4ECB2BB7-E291-4468-82F7-8FBC42169225}" type="presOf" srcId="{FFDEC9C4-FC47-4886-84DF-941E625CC6D2}" destId="{88671D73-C8FF-41F8-BCCF-CB3439E942F8}" srcOrd="0" destOrd="0" presId="urn:microsoft.com/office/officeart/2005/8/layout/arrow2"/>
    <dgm:cxn modelId="{B43853CC-D6A1-4E15-B4C1-F087CC473B03}" type="presOf" srcId="{2299B350-184E-4CAE-9819-2CA9E5FF596A}" destId="{FBD25A55-58D5-421C-AB52-C1D181A0052A}" srcOrd="0" destOrd="0" presId="urn:microsoft.com/office/officeart/2005/8/layout/arrow2"/>
    <dgm:cxn modelId="{7F0053FE-0188-4F1C-8EE3-6AABFEA7763F}" type="presOf" srcId="{9ADA9544-29F4-41CE-B59E-C6F93C06CB96}" destId="{25ACAE14-6E90-46AD-A30D-C820097AACB6}" srcOrd="0" destOrd="0" presId="urn:microsoft.com/office/officeart/2005/8/layout/arrow2"/>
    <dgm:cxn modelId="{E7AB8766-57C1-40A4-97B8-63FA60BDADA4}" type="presParOf" srcId="{24AB50DA-7C55-4261-99A1-ACE128A1F285}" destId="{997F3971-AD36-4838-BE94-5599E6AB5D27}" srcOrd="0" destOrd="0" presId="urn:microsoft.com/office/officeart/2005/8/layout/arrow2"/>
    <dgm:cxn modelId="{9D01CCBD-5EE5-4F6C-B099-CAF6AA68D745}" type="presParOf" srcId="{24AB50DA-7C55-4261-99A1-ACE128A1F285}" destId="{1D461BFB-2A10-4270-9AB8-A56E090CE641}" srcOrd="1" destOrd="0" presId="urn:microsoft.com/office/officeart/2005/8/layout/arrow2"/>
    <dgm:cxn modelId="{EE2D7EF6-C5F5-4450-9A5C-C2DD23F08A71}" type="presParOf" srcId="{1D461BFB-2A10-4270-9AB8-A56E090CE641}" destId="{C61E2EAB-74C1-4062-9F7E-BAB7F3A30ECF}" srcOrd="0" destOrd="0" presId="urn:microsoft.com/office/officeart/2005/8/layout/arrow2"/>
    <dgm:cxn modelId="{2BD3B5EB-8DDC-46CD-873D-FAD1265F7189}" type="presParOf" srcId="{1D461BFB-2A10-4270-9AB8-A56E090CE641}" destId="{25ACAE14-6E90-46AD-A30D-C820097AACB6}" srcOrd="1" destOrd="0" presId="urn:microsoft.com/office/officeart/2005/8/layout/arrow2"/>
    <dgm:cxn modelId="{F7849CE6-4BC3-407B-86D6-34A450A439B2}" type="presParOf" srcId="{1D461BFB-2A10-4270-9AB8-A56E090CE641}" destId="{791A871F-F708-40D0-B848-0BE61B1F315B}" srcOrd="2" destOrd="0" presId="urn:microsoft.com/office/officeart/2005/8/layout/arrow2"/>
    <dgm:cxn modelId="{E2A683FE-3F3D-4216-821A-F55D336D0C83}" type="presParOf" srcId="{1D461BFB-2A10-4270-9AB8-A56E090CE641}" destId="{DA0B5617-000C-4F5F-BFD6-DE0793ECD15B}" srcOrd="3" destOrd="0" presId="urn:microsoft.com/office/officeart/2005/8/layout/arrow2"/>
    <dgm:cxn modelId="{CC205504-DD4F-4CB3-9D35-3081FB338BA9}" type="presParOf" srcId="{1D461BFB-2A10-4270-9AB8-A56E090CE641}" destId="{4E4DDEA9-079C-4A48-BF7E-D12FE164ADEB}" srcOrd="4" destOrd="0" presId="urn:microsoft.com/office/officeart/2005/8/layout/arrow2"/>
    <dgm:cxn modelId="{8C5AD539-0AB9-4439-9DD2-43B585C74069}" type="presParOf" srcId="{1D461BFB-2A10-4270-9AB8-A56E090CE641}" destId="{FBD25A55-58D5-421C-AB52-C1D181A0052A}" srcOrd="5" destOrd="0" presId="urn:microsoft.com/office/officeart/2005/8/layout/arrow2"/>
    <dgm:cxn modelId="{6BC51583-5782-4509-B815-913F8CFFCF7B}" type="presParOf" srcId="{1D461BFB-2A10-4270-9AB8-A56E090CE641}" destId="{A1F52A9F-D4A0-41F7-8891-135B2A3510E7}" srcOrd="6" destOrd="0" presId="urn:microsoft.com/office/officeart/2005/8/layout/arrow2"/>
    <dgm:cxn modelId="{F0BB0B03-7B10-4B02-B986-8843A67BED1C}" type="presParOf" srcId="{1D461BFB-2A10-4270-9AB8-A56E090CE641}" destId="{88671D73-C8FF-41F8-BCCF-CB3439E942F8}"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B0AB37-6A6E-4815-B25A-6752A8498A23}" type="doc">
      <dgm:prSet loTypeId="urn:microsoft.com/office/officeart/2005/8/layout/arrow2" loCatId="process" qsTypeId="urn:microsoft.com/office/officeart/2005/8/quickstyle/3d4" qsCatId="3D" csTypeId="urn:microsoft.com/office/officeart/2005/8/colors/colorful4" csCatId="colorful" phldr="1"/>
      <dgm:spPr/>
      <dgm:t>
        <a:bodyPr/>
        <a:lstStyle/>
        <a:p>
          <a:endParaRPr lang="en-SG"/>
        </a:p>
      </dgm:t>
    </dgm:pt>
    <dgm:pt modelId="{9ADA9544-29F4-41CE-B59E-C6F93C06CB96}">
      <dgm:prSet phldrT="[Text]"/>
      <dgm:spPr/>
      <dgm:t>
        <a:bodyPr/>
        <a:lstStyle/>
        <a:p>
          <a:r>
            <a:rPr lang="en-SG" dirty="0">
              <a:solidFill>
                <a:schemeClr val="bg1">
                  <a:lumMod val="65000"/>
                </a:schemeClr>
              </a:solidFill>
            </a:rPr>
            <a:t>Can get results but cannot judge if the output is reasonable</a:t>
          </a:r>
        </a:p>
      </dgm:t>
    </dgm:pt>
    <dgm:pt modelId="{BA370CE4-EC9D-4AAF-A527-2C16F03064F3}" type="parTrans" cxnId="{5C91182E-59A2-4ADA-8FCB-134C01A20D7A}">
      <dgm:prSet/>
      <dgm:spPr/>
      <dgm:t>
        <a:bodyPr/>
        <a:lstStyle/>
        <a:p>
          <a:endParaRPr lang="en-SG"/>
        </a:p>
      </dgm:t>
    </dgm:pt>
    <dgm:pt modelId="{3012A363-474F-4714-9E53-4EABE9118CCA}" type="sibTrans" cxnId="{5C91182E-59A2-4ADA-8FCB-134C01A20D7A}">
      <dgm:prSet/>
      <dgm:spPr/>
      <dgm:t>
        <a:bodyPr/>
        <a:lstStyle/>
        <a:p>
          <a:endParaRPr lang="en-SG"/>
        </a:p>
      </dgm:t>
    </dgm:pt>
    <dgm:pt modelId="{71EA1C7C-A31F-4AD6-8858-A7546BE0EB5B}">
      <dgm:prSet phldrT="[Text]"/>
      <dgm:spPr/>
      <dgm:t>
        <a:bodyPr/>
        <a:lstStyle/>
        <a:p>
          <a:r>
            <a:rPr lang="en-SG" dirty="0">
              <a:solidFill>
                <a:schemeClr val="bg1">
                  <a:lumMod val="65000"/>
                </a:schemeClr>
              </a:solidFill>
            </a:rPr>
            <a:t>Can understand what they doing and can explain </a:t>
          </a:r>
        </a:p>
      </dgm:t>
    </dgm:pt>
    <dgm:pt modelId="{E4987253-B81B-4710-8180-00ABC64A4B28}" type="parTrans" cxnId="{D0EC3240-F436-4BCA-80E3-A7B4F70D76FD}">
      <dgm:prSet/>
      <dgm:spPr/>
      <dgm:t>
        <a:bodyPr/>
        <a:lstStyle/>
        <a:p>
          <a:endParaRPr lang="en-SG"/>
        </a:p>
      </dgm:t>
    </dgm:pt>
    <dgm:pt modelId="{6F82CF2A-8897-4EB8-A5D4-0577E56942D2}" type="sibTrans" cxnId="{D0EC3240-F436-4BCA-80E3-A7B4F70D76FD}">
      <dgm:prSet/>
      <dgm:spPr/>
      <dgm:t>
        <a:bodyPr/>
        <a:lstStyle/>
        <a:p>
          <a:endParaRPr lang="en-SG"/>
        </a:p>
      </dgm:t>
    </dgm:pt>
    <dgm:pt modelId="{2299B350-184E-4CAE-9819-2CA9E5FF596A}">
      <dgm:prSet phldrT="[Text]"/>
      <dgm:spPr/>
      <dgm:t>
        <a:bodyPr/>
        <a:lstStyle/>
        <a:p>
          <a:r>
            <a:rPr lang="en-SG" dirty="0">
              <a:solidFill>
                <a:schemeClr val="bg1">
                  <a:lumMod val="65000"/>
                </a:schemeClr>
              </a:solidFill>
            </a:rPr>
            <a:t>Can combine methods to create new things in Deep Learning</a:t>
          </a:r>
        </a:p>
      </dgm:t>
    </dgm:pt>
    <dgm:pt modelId="{95F6850C-1486-47EE-B157-C1E659759BFE}" type="parTrans" cxnId="{AA3028B1-DB81-49BC-83DE-2F4409744318}">
      <dgm:prSet/>
      <dgm:spPr/>
      <dgm:t>
        <a:bodyPr/>
        <a:lstStyle/>
        <a:p>
          <a:endParaRPr lang="en-SG"/>
        </a:p>
      </dgm:t>
    </dgm:pt>
    <dgm:pt modelId="{EAB33635-46F6-482C-9833-1D4EA3360128}" type="sibTrans" cxnId="{AA3028B1-DB81-49BC-83DE-2F4409744318}">
      <dgm:prSet/>
      <dgm:spPr/>
      <dgm:t>
        <a:bodyPr/>
        <a:lstStyle/>
        <a:p>
          <a:endParaRPr lang="en-SG"/>
        </a:p>
      </dgm:t>
    </dgm:pt>
    <dgm:pt modelId="{FFDEC9C4-FC47-4886-84DF-941E625CC6D2}">
      <dgm:prSet phldrT="[Text]"/>
      <dgm:spPr/>
      <dgm:t>
        <a:bodyPr/>
        <a:lstStyle/>
        <a:p>
          <a:r>
            <a:rPr lang="en-SG" b="1" dirty="0"/>
            <a:t>Can </a:t>
          </a:r>
          <a:r>
            <a:rPr lang="en-SG" b="1" dirty="0">
              <a:solidFill>
                <a:srgbClr val="FF0000"/>
              </a:solidFill>
            </a:rPr>
            <a:t>fundamentally change deep learning in research</a:t>
          </a:r>
        </a:p>
      </dgm:t>
    </dgm:pt>
    <dgm:pt modelId="{7ECD849F-7EDC-41C4-948E-AE7E1CC499A9}" type="parTrans" cxnId="{72B62109-F111-48AD-A075-62B09FE4E9BC}">
      <dgm:prSet/>
      <dgm:spPr/>
      <dgm:t>
        <a:bodyPr/>
        <a:lstStyle/>
        <a:p>
          <a:endParaRPr lang="en-SG"/>
        </a:p>
      </dgm:t>
    </dgm:pt>
    <dgm:pt modelId="{A9B3B198-9621-42D7-96C0-53D14D303BCA}" type="sibTrans" cxnId="{72B62109-F111-48AD-A075-62B09FE4E9BC}">
      <dgm:prSet/>
      <dgm:spPr/>
      <dgm:t>
        <a:bodyPr/>
        <a:lstStyle/>
        <a:p>
          <a:endParaRPr lang="en-SG"/>
        </a:p>
      </dgm:t>
    </dgm:pt>
    <dgm:pt modelId="{24AB50DA-7C55-4261-99A1-ACE128A1F285}" type="pres">
      <dgm:prSet presAssocID="{0FB0AB37-6A6E-4815-B25A-6752A8498A23}" presName="arrowDiagram" presStyleCnt="0">
        <dgm:presLayoutVars>
          <dgm:chMax val="5"/>
          <dgm:dir/>
          <dgm:resizeHandles val="exact"/>
        </dgm:presLayoutVars>
      </dgm:prSet>
      <dgm:spPr/>
    </dgm:pt>
    <dgm:pt modelId="{997F3971-AD36-4838-BE94-5599E6AB5D27}" type="pres">
      <dgm:prSet presAssocID="{0FB0AB37-6A6E-4815-B25A-6752A8498A23}" presName="arrow" presStyleLbl="bgShp" presStyleIdx="0" presStyleCnt="1"/>
      <dgm:spPr/>
    </dgm:pt>
    <dgm:pt modelId="{1D461BFB-2A10-4270-9AB8-A56E090CE641}" type="pres">
      <dgm:prSet presAssocID="{0FB0AB37-6A6E-4815-B25A-6752A8498A23}" presName="arrowDiagram4" presStyleCnt="0"/>
      <dgm:spPr/>
    </dgm:pt>
    <dgm:pt modelId="{C61E2EAB-74C1-4062-9F7E-BAB7F3A30ECF}" type="pres">
      <dgm:prSet presAssocID="{9ADA9544-29F4-41CE-B59E-C6F93C06CB96}" presName="bullet4a" presStyleLbl="node1" presStyleIdx="0" presStyleCnt="4"/>
      <dgm:spPr>
        <a:solidFill>
          <a:schemeClr val="bg1">
            <a:lumMod val="85000"/>
          </a:schemeClr>
        </a:solidFill>
        <a:ln>
          <a:solidFill>
            <a:schemeClr val="bg1">
              <a:lumMod val="75000"/>
            </a:schemeClr>
          </a:solidFill>
        </a:ln>
      </dgm:spPr>
    </dgm:pt>
    <dgm:pt modelId="{25ACAE14-6E90-46AD-A30D-C820097AACB6}" type="pres">
      <dgm:prSet presAssocID="{9ADA9544-29F4-41CE-B59E-C6F93C06CB96}" presName="textBox4a" presStyleLbl="revTx" presStyleIdx="0" presStyleCnt="4">
        <dgm:presLayoutVars>
          <dgm:bulletEnabled val="1"/>
        </dgm:presLayoutVars>
      </dgm:prSet>
      <dgm:spPr/>
    </dgm:pt>
    <dgm:pt modelId="{791A871F-F708-40D0-B848-0BE61B1F315B}" type="pres">
      <dgm:prSet presAssocID="{71EA1C7C-A31F-4AD6-8858-A7546BE0EB5B}" presName="bullet4b" presStyleLbl="node1" presStyleIdx="1" presStyleCnt="4"/>
      <dgm:spPr>
        <a:solidFill>
          <a:schemeClr val="bg1">
            <a:lumMod val="85000"/>
          </a:schemeClr>
        </a:solidFill>
        <a:ln>
          <a:solidFill>
            <a:schemeClr val="bg1">
              <a:lumMod val="75000"/>
            </a:schemeClr>
          </a:solidFill>
        </a:ln>
      </dgm:spPr>
    </dgm:pt>
    <dgm:pt modelId="{DA0B5617-000C-4F5F-BFD6-DE0793ECD15B}" type="pres">
      <dgm:prSet presAssocID="{71EA1C7C-A31F-4AD6-8858-A7546BE0EB5B}" presName="textBox4b" presStyleLbl="revTx" presStyleIdx="1" presStyleCnt="4">
        <dgm:presLayoutVars>
          <dgm:bulletEnabled val="1"/>
        </dgm:presLayoutVars>
      </dgm:prSet>
      <dgm:spPr/>
    </dgm:pt>
    <dgm:pt modelId="{4E4DDEA9-079C-4A48-BF7E-D12FE164ADEB}" type="pres">
      <dgm:prSet presAssocID="{2299B350-184E-4CAE-9819-2CA9E5FF596A}" presName="bullet4c" presStyleLbl="node1" presStyleIdx="2" presStyleCnt="4"/>
      <dgm:spPr>
        <a:solidFill>
          <a:schemeClr val="bg1">
            <a:lumMod val="85000"/>
          </a:schemeClr>
        </a:solidFill>
        <a:ln>
          <a:solidFill>
            <a:schemeClr val="bg1">
              <a:lumMod val="75000"/>
            </a:schemeClr>
          </a:solidFill>
        </a:ln>
      </dgm:spPr>
    </dgm:pt>
    <dgm:pt modelId="{FBD25A55-58D5-421C-AB52-C1D181A0052A}" type="pres">
      <dgm:prSet presAssocID="{2299B350-184E-4CAE-9819-2CA9E5FF596A}" presName="textBox4c" presStyleLbl="revTx" presStyleIdx="2" presStyleCnt="4">
        <dgm:presLayoutVars>
          <dgm:bulletEnabled val="1"/>
        </dgm:presLayoutVars>
      </dgm:prSet>
      <dgm:spPr/>
    </dgm:pt>
    <dgm:pt modelId="{A1F52A9F-D4A0-41F7-8891-135B2A3510E7}" type="pres">
      <dgm:prSet presAssocID="{FFDEC9C4-FC47-4886-84DF-941E625CC6D2}" presName="bullet4d" presStyleLbl="node1" presStyleIdx="3" presStyleCnt="4"/>
      <dgm:spPr/>
    </dgm:pt>
    <dgm:pt modelId="{88671D73-C8FF-41F8-BCCF-CB3439E942F8}" type="pres">
      <dgm:prSet presAssocID="{FFDEC9C4-FC47-4886-84DF-941E625CC6D2}" presName="textBox4d" presStyleLbl="revTx" presStyleIdx="3" presStyleCnt="4">
        <dgm:presLayoutVars>
          <dgm:bulletEnabled val="1"/>
        </dgm:presLayoutVars>
      </dgm:prSet>
      <dgm:spPr/>
    </dgm:pt>
  </dgm:ptLst>
  <dgm:cxnLst>
    <dgm:cxn modelId="{72B62109-F111-48AD-A075-62B09FE4E9BC}" srcId="{0FB0AB37-6A6E-4815-B25A-6752A8498A23}" destId="{FFDEC9C4-FC47-4886-84DF-941E625CC6D2}" srcOrd="3" destOrd="0" parTransId="{7ECD849F-7EDC-41C4-948E-AE7E1CC499A9}" sibTransId="{A9B3B198-9621-42D7-96C0-53D14D303BCA}"/>
    <dgm:cxn modelId="{B6475C25-73B4-48B9-9093-9BCFD6756E93}" type="presOf" srcId="{71EA1C7C-A31F-4AD6-8858-A7546BE0EB5B}" destId="{DA0B5617-000C-4F5F-BFD6-DE0793ECD15B}" srcOrd="0" destOrd="0" presId="urn:microsoft.com/office/officeart/2005/8/layout/arrow2"/>
    <dgm:cxn modelId="{5C91182E-59A2-4ADA-8FCB-134C01A20D7A}" srcId="{0FB0AB37-6A6E-4815-B25A-6752A8498A23}" destId="{9ADA9544-29F4-41CE-B59E-C6F93C06CB96}" srcOrd="0" destOrd="0" parTransId="{BA370CE4-EC9D-4AAF-A527-2C16F03064F3}" sibTransId="{3012A363-474F-4714-9E53-4EABE9118CCA}"/>
    <dgm:cxn modelId="{D0EC3240-F436-4BCA-80E3-A7B4F70D76FD}" srcId="{0FB0AB37-6A6E-4815-B25A-6752A8498A23}" destId="{71EA1C7C-A31F-4AD6-8858-A7546BE0EB5B}" srcOrd="1" destOrd="0" parTransId="{E4987253-B81B-4710-8180-00ABC64A4B28}" sibTransId="{6F82CF2A-8897-4EB8-A5D4-0577E56942D2}"/>
    <dgm:cxn modelId="{B339014B-5A66-4006-B3B2-BBBE23AC3570}" type="presOf" srcId="{0FB0AB37-6A6E-4815-B25A-6752A8498A23}" destId="{24AB50DA-7C55-4261-99A1-ACE128A1F285}" srcOrd="0" destOrd="0" presId="urn:microsoft.com/office/officeart/2005/8/layout/arrow2"/>
    <dgm:cxn modelId="{AA3028B1-DB81-49BC-83DE-2F4409744318}" srcId="{0FB0AB37-6A6E-4815-B25A-6752A8498A23}" destId="{2299B350-184E-4CAE-9819-2CA9E5FF596A}" srcOrd="2" destOrd="0" parTransId="{95F6850C-1486-47EE-B157-C1E659759BFE}" sibTransId="{EAB33635-46F6-482C-9833-1D4EA3360128}"/>
    <dgm:cxn modelId="{4ECB2BB7-E291-4468-82F7-8FBC42169225}" type="presOf" srcId="{FFDEC9C4-FC47-4886-84DF-941E625CC6D2}" destId="{88671D73-C8FF-41F8-BCCF-CB3439E942F8}" srcOrd="0" destOrd="0" presId="urn:microsoft.com/office/officeart/2005/8/layout/arrow2"/>
    <dgm:cxn modelId="{B43853CC-D6A1-4E15-B4C1-F087CC473B03}" type="presOf" srcId="{2299B350-184E-4CAE-9819-2CA9E5FF596A}" destId="{FBD25A55-58D5-421C-AB52-C1D181A0052A}" srcOrd="0" destOrd="0" presId="urn:microsoft.com/office/officeart/2005/8/layout/arrow2"/>
    <dgm:cxn modelId="{7F0053FE-0188-4F1C-8EE3-6AABFEA7763F}" type="presOf" srcId="{9ADA9544-29F4-41CE-B59E-C6F93C06CB96}" destId="{25ACAE14-6E90-46AD-A30D-C820097AACB6}" srcOrd="0" destOrd="0" presId="urn:microsoft.com/office/officeart/2005/8/layout/arrow2"/>
    <dgm:cxn modelId="{E7AB8766-57C1-40A4-97B8-63FA60BDADA4}" type="presParOf" srcId="{24AB50DA-7C55-4261-99A1-ACE128A1F285}" destId="{997F3971-AD36-4838-BE94-5599E6AB5D27}" srcOrd="0" destOrd="0" presId="urn:microsoft.com/office/officeart/2005/8/layout/arrow2"/>
    <dgm:cxn modelId="{9D01CCBD-5EE5-4F6C-B099-CAF6AA68D745}" type="presParOf" srcId="{24AB50DA-7C55-4261-99A1-ACE128A1F285}" destId="{1D461BFB-2A10-4270-9AB8-A56E090CE641}" srcOrd="1" destOrd="0" presId="urn:microsoft.com/office/officeart/2005/8/layout/arrow2"/>
    <dgm:cxn modelId="{EE2D7EF6-C5F5-4450-9A5C-C2DD23F08A71}" type="presParOf" srcId="{1D461BFB-2A10-4270-9AB8-A56E090CE641}" destId="{C61E2EAB-74C1-4062-9F7E-BAB7F3A30ECF}" srcOrd="0" destOrd="0" presId="urn:microsoft.com/office/officeart/2005/8/layout/arrow2"/>
    <dgm:cxn modelId="{2BD3B5EB-8DDC-46CD-873D-FAD1265F7189}" type="presParOf" srcId="{1D461BFB-2A10-4270-9AB8-A56E090CE641}" destId="{25ACAE14-6E90-46AD-A30D-C820097AACB6}" srcOrd="1" destOrd="0" presId="urn:microsoft.com/office/officeart/2005/8/layout/arrow2"/>
    <dgm:cxn modelId="{F7849CE6-4BC3-407B-86D6-34A450A439B2}" type="presParOf" srcId="{1D461BFB-2A10-4270-9AB8-A56E090CE641}" destId="{791A871F-F708-40D0-B848-0BE61B1F315B}" srcOrd="2" destOrd="0" presId="urn:microsoft.com/office/officeart/2005/8/layout/arrow2"/>
    <dgm:cxn modelId="{E2A683FE-3F3D-4216-821A-F55D336D0C83}" type="presParOf" srcId="{1D461BFB-2A10-4270-9AB8-A56E090CE641}" destId="{DA0B5617-000C-4F5F-BFD6-DE0793ECD15B}" srcOrd="3" destOrd="0" presId="urn:microsoft.com/office/officeart/2005/8/layout/arrow2"/>
    <dgm:cxn modelId="{CC205504-DD4F-4CB3-9D35-3081FB338BA9}" type="presParOf" srcId="{1D461BFB-2A10-4270-9AB8-A56E090CE641}" destId="{4E4DDEA9-079C-4A48-BF7E-D12FE164ADEB}" srcOrd="4" destOrd="0" presId="urn:microsoft.com/office/officeart/2005/8/layout/arrow2"/>
    <dgm:cxn modelId="{8C5AD539-0AB9-4439-9DD2-43B585C74069}" type="presParOf" srcId="{1D461BFB-2A10-4270-9AB8-A56E090CE641}" destId="{FBD25A55-58D5-421C-AB52-C1D181A0052A}" srcOrd="5" destOrd="0" presId="urn:microsoft.com/office/officeart/2005/8/layout/arrow2"/>
    <dgm:cxn modelId="{6BC51583-5782-4509-B815-913F8CFFCF7B}" type="presParOf" srcId="{1D461BFB-2A10-4270-9AB8-A56E090CE641}" destId="{A1F52A9F-D4A0-41F7-8891-135B2A3510E7}" srcOrd="6" destOrd="0" presId="urn:microsoft.com/office/officeart/2005/8/layout/arrow2"/>
    <dgm:cxn modelId="{F0BB0B03-7B10-4B02-B986-8843A67BED1C}" type="presParOf" srcId="{1D461BFB-2A10-4270-9AB8-A56E090CE641}" destId="{88671D73-C8FF-41F8-BCCF-CB3439E942F8}"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F4434-9997-4A3C-8F10-F058DA02F4A4}">
      <dsp:nvSpPr>
        <dsp:cNvPr id="0" name=""/>
        <dsp:cNvSpPr/>
      </dsp:nvSpPr>
      <dsp:spPr>
        <a:xfrm>
          <a:off x="1344742" y="0"/>
          <a:ext cx="3885148" cy="3885148"/>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F6169-A4BA-48B3-A1BF-4915DD286972}">
      <dsp:nvSpPr>
        <dsp:cNvPr id="0" name=""/>
        <dsp:cNvSpPr/>
      </dsp:nvSpPr>
      <dsp:spPr>
        <a:xfrm>
          <a:off x="1597276" y="252534"/>
          <a:ext cx="1554059" cy="155405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&amp; cannot explain ideas</a:t>
          </a:r>
        </a:p>
      </dsp:txBody>
      <dsp:txXfrm>
        <a:off x="1673139" y="328397"/>
        <a:ext cx="1402333" cy="1402333"/>
      </dsp:txXfrm>
    </dsp:sp>
    <dsp:sp modelId="{6F69F820-2A0F-4FBA-A09A-42FEAAB3C658}">
      <dsp:nvSpPr>
        <dsp:cNvPr id="0" name=""/>
        <dsp:cNvSpPr/>
      </dsp:nvSpPr>
      <dsp:spPr>
        <a:xfrm>
          <a:off x="3423296" y="252534"/>
          <a:ext cx="1554059" cy="155405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but cannot explain ideas</a:t>
          </a:r>
        </a:p>
      </dsp:txBody>
      <dsp:txXfrm>
        <a:off x="3499159" y="328397"/>
        <a:ext cx="1402333" cy="1402333"/>
      </dsp:txXfrm>
    </dsp:sp>
    <dsp:sp modelId="{E8848CB8-0C06-44F6-AF16-D53812CCE528}">
      <dsp:nvSpPr>
        <dsp:cNvPr id="0" name=""/>
        <dsp:cNvSpPr/>
      </dsp:nvSpPr>
      <dsp:spPr>
        <a:xfrm>
          <a:off x="1597276" y="2078554"/>
          <a:ext cx="1554059" cy="155405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but can explain ideas</a:t>
          </a:r>
        </a:p>
      </dsp:txBody>
      <dsp:txXfrm>
        <a:off x="1673139" y="2154417"/>
        <a:ext cx="1402333" cy="1402333"/>
      </dsp:txXfrm>
    </dsp:sp>
    <dsp:sp modelId="{089293EA-FC1C-450C-9662-3B4FFE7B3BE3}">
      <dsp:nvSpPr>
        <dsp:cNvPr id="0" name=""/>
        <dsp:cNvSpPr/>
      </dsp:nvSpPr>
      <dsp:spPr>
        <a:xfrm>
          <a:off x="3423296" y="2078554"/>
          <a:ext cx="1554059" cy="155405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and can explain ideas</a:t>
          </a:r>
        </a:p>
      </dsp:txBody>
      <dsp:txXfrm>
        <a:off x="3499159" y="2154417"/>
        <a:ext cx="1402333" cy="14023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F4434-9997-4A3C-8F10-F058DA02F4A4}">
      <dsp:nvSpPr>
        <dsp:cNvPr id="0" name=""/>
        <dsp:cNvSpPr/>
      </dsp:nvSpPr>
      <dsp:spPr>
        <a:xfrm>
          <a:off x="1344742" y="0"/>
          <a:ext cx="3885148" cy="3885148"/>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F6169-A4BA-48B3-A1BF-4915DD286972}">
      <dsp:nvSpPr>
        <dsp:cNvPr id="0" name=""/>
        <dsp:cNvSpPr/>
      </dsp:nvSpPr>
      <dsp:spPr>
        <a:xfrm>
          <a:off x="1597276" y="252534"/>
          <a:ext cx="1554059" cy="155405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&amp; cannot explain ideas</a:t>
          </a:r>
        </a:p>
      </dsp:txBody>
      <dsp:txXfrm>
        <a:off x="1673139" y="328397"/>
        <a:ext cx="1402333" cy="1402333"/>
      </dsp:txXfrm>
    </dsp:sp>
    <dsp:sp modelId="{6F69F820-2A0F-4FBA-A09A-42FEAAB3C658}">
      <dsp:nvSpPr>
        <dsp:cNvPr id="0" name=""/>
        <dsp:cNvSpPr/>
      </dsp:nvSpPr>
      <dsp:spPr>
        <a:xfrm>
          <a:off x="3423296" y="252534"/>
          <a:ext cx="1554059" cy="155405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but cannot explain ideas</a:t>
          </a:r>
        </a:p>
      </dsp:txBody>
      <dsp:txXfrm>
        <a:off x="3499159" y="328397"/>
        <a:ext cx="1402333" cy="1402333"/>
      </dsp:txXfrm>
    </dsp:sp>
    <dsp:sp modelId="{E8848CB8-0C06-44F6-AF16-D53812CCE528}">
      <dsp:nvSpPr>
        <dsp:cNvPr id="0" name=""/>
        <dsp:cNvSpPr/>
      </dsp:nvSpPr>
      <dsp:spPr>
        <a:xfrm>
          <a:off x="1597276" y="2078554"/>
          <a:ext cx="1554059" cy="155405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 skills but can explain ideas</a:t>
          </a:r>
        </a:p>
      </dsp:txBody>
      <dsp:txXfrm>
        <a:off x="1673139" y="2154417"/>
        <a:ext cx="1402333" cy="1402333"/>
      </dsp:txXfrm>
    </dsp:sp>
    <dsp:sp modelId="{089293EA-FC1C-450C-9662-3B4FFE7B3BE3}">
      <dsp:nvSpPr>
        <dsp:cNvPr id="0" name=""/>
        <dsp:cNvSpPr/>
      </dsp:nvSpPr>
      <dsp:spPr>
        <a:xfrm>
          <a:off x="3423296" y="2078554"/>
          <a:ext cx="1554059" cy="155405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Have skills and can explain ideas</a:t>
          </a:r>
        </a:p>
      </dsp:txBody>
      <dsp:txXfrm>
        <a:off x="3499159" y="2154417"/>
        <a:ext cx="1402333" cy="1402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CF1EC-4523-414F-86A4-E111C0A0D051}">
      <dsp:nvSpPr>
        <dsp:cNvPr id="0" name=""/>
        <dsp:cNvSpPr/>
      </dsp:nvSpPr>
      <dsp:spPr>
        <a:xfrm>
          <a:off x="2863061" y="1687863"/>
          <a:ext cx="1367485" cy="1367485"/>
        </a:xfrm>
        <a:prstGeom prst="round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1760" tIns="111760" rIns="111760" bIns="111760" numCol="1" spcCol="1270" anchor="ctr" anchorCtr="0">
          <a:noAutofit/>
        </a:bodyPr>
        <a:lstStyle/>
        <a:p>
          <a:pPr marL="0" lvl="0" indent="0" algn="ctr" defTabSz="1955800">
            <a:lnSpc>
              <a:spcPct val="90000"/>
            </a:lnSpc>
            <a:spcBef>
              <a:spcPct val="0"/>
            </a:spcBef>
            <a:spcAft>
              <a:spcPct val="35000"/>
            </a:spcAft>
            <a:buNone/>
          </a:pPr>
          <a:r>
            <a:rPr lang="en-SG" sz="4400" kern="1200"/>
            <a:t>AI</a:t>
          </a:r>
          <a:endParaRPr lang="en-SG" sz="4400" kern="1200" dirty="0"/>
        </a:p>
      </dsp:txBody>
      <dsp:txXfrm>
        <a:off x="2929816" y="1754618"/>
        <a:ext cx="1233975" cy="1233975"/>
      </dsp:txXfrm>
    </dsp:sp>
    <dsp:sp modelId="{67D482CE-3F38-4E11-8FAF-4F75D174AE3D}">
      <dsp:nvSpPr>
        <dsp:cNvPr id="0" name=""/>
        <dsp:cNvSpPr/>
      </dsp:nvSpPr>
      <dsp:spPr>
        <a:xfrm rot="16200000">
          <a:off x="3184038" y="1325097"/>
          <a:ext cx="725532" cy="0"/>
        </a:xfrm>
        <a:custGeom>
          <a:avLst/>
          <a:gdLst/>
          <a:ahLst/>
          <a:cxnLst/>
          <a:rect l="0" t="0" r="0" b="0"/>
          <a:pathLst>
            <a:path>
              <a:moveTo>
                <a:pt x="0" y="0"/>
              </a:moveTo>
              <a:lnTo>
                <a:pt x="725532"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EFCE601-289D-49F8-8E80-99CBD8D1C446}">
      <dsp:nvSpPr>
        <dsp:cNvPr id="0" name=""/>
        <dsp:cNvSpPr/>
      </dsp:nvSpPr>
      <dsp:spPr>
        <a:xfrm>
          <a:off x="3088696" y="46116"/>
          <a:ext cx="916215" cy="916215"/>
        </a:xfrm>
        <a:prstGeom prst="roundRect">
          <a:avLst/>
        </a:prstGeom>
        <a:solidFill>
          <a:schemeClr val="accent4">
            <a:hueOff val="-653897"/>
            <a:satOff val="-1122"/>
            <a:lumOff val="-812"/>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Transportation</a:t>
          </a:r>
          <a:endParaRPr lang="en-SG" sz="1200" kern="1200" dirty="0"/>
        </a:p>
      </dsp:txBody>
      <dsp:txXfrm>
        <a:off x="3133422" y="90842"/>
        <a:ext cx="826763" cy="826763"/>
      </dsp:txXfrm>
    </dsp:sp>
    <dsp:sp modelId="{EA84615D-7299-4ECE-928F-6158FDB42AA9}">
      <dsp:nvSpPr>
        <dsp:cNvPr id="0" name=""/>
        <dsp:cNvSpPr/>
      </dsp:nvSpPr>
      <dsp:spPr>
        <a:xfrm rot="19285714">
          <a:off x="4186160" y="1699490"/>
          <a:ext cx="406901" cy="0"/>
        </a:xfrm>
        <a:custGeom>
          <a:avLst/>
          <a:gdLst/>
          <a:ahLst/>
          <a:cxnLst/>
          <a:rect l="0" t="0" r="0" b="0"/>
          <a:pathLst>
            <a:path>
              <a:moveTo>
                <a:pt x="0" y="0"/>
              </a:moveTo>
              <a:lnTo>
                <a:pt x="406901"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35CABA1E-B455-43D3-B831-DCCE06560DAB}">
      <dsp:nvSpPr>
        <dsp:cNvPr id="0" name=""/>
        <dsp:cNvSpPr/>
      </dsp:nvSpPr>
      <dsp:spPr>
        <a:xfrm>
          <a:off x="4548675" y="749204"/>
          <a:ext cx="916215" cy="916215"/>
        </a:xfrm>
        <a:prstGeom prst="roundRect">
          <a:avLst/>
        </a:prstGeom>
        <a:solidFill>
          <a:schemeClr val="accent4">
            <a:hueOff val="-1307795"/>
            <a:satOff val="-2243"/>
            <a:lumOff val="-1625"/>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Manufacturing</a:t>
          </a:r>
          <a:endParaRPr lang="en-SG" sz="1200" kern="1200" dirty="0"/>
        </a:p>
      </dsp:txBody>
      <dsp:txXfrm>
        <a:off x="4593401" y="793930"/>
        <a:ext cx="826763" cy="826763"/>
      </dsp:txXfrm>
    </dsp:sp>
    <dsp:sp modelId="{D615A55B-6AE9-4562-8B80-A4D1E2648A03}">
      <dsp:nvSpPr>
        <dsp:cNvPr id="0" name=""/>
        <dsp:cNvSpPr/>
      </dsp:nvSpPr>
      <dsp:spPr>
        <a:xfrm rot="771429">
          <a:off x="4221819" y="2605122"/>
          <a:ext cx="696168" cy="0"/>
        </a:xfrm>
        <a:custGeom>
          <a:avLst/>
          <a:gdLst/>
          <a:ahLst/>
          <a:cxnLst/>
          <a:rect l="0" t="0" r="0" b="0"/>
          <a:pathLst>
            <a:path>
              <a:moveTo>
                <a:pt x="0" y="0"/>
              </a:moveTo>
              <a:lnTo>
                <a:pt x="696168"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590C9DD1-5051-41EC-8F09-14A8BAAA5E43}">
      <dsp:nvSpPr>
        <dsp:cNvPr id="0" name=""/>
        <dsp:cNvSpPr/>
      </dsp:nvSpPr>
      <dsp:spPr>
        <a:xfrm>
          <a:off x="4909260" y="2329030"/>
          <a:ext cx="916215" cy="916215"/>
        </a:xfrm>
        <a:prstGeom prst="roundRect">
          <a:avLst/>
        </a:prstGeom>
        <a:solidFill>
          <a:schemeClr val="accent4">
            <a:hueOff val="-1961692"/>
            <a:satOff val="-3365"/>
            <a:lumOff val="-243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Healthcare</a:t>
          </a:r>
          <a:endParaRPr lang="en-SG" sz="1200" kern="1200" dirty="0"/>
        </a:p>
      </dsp:txBody>
      <dsp:txXfrm>
        <a:off x="4953986" y="2373756"/>
        <a:ext cx="826763" cy="826763"/>
      </dsp:txXfrm>
    </dsp:sp>
    <dsp:sp modelId="{C36B9DE8-A41D-4984-AB2F-D3A2E4E7490E}">
      <dsp:nvSpPr>
        <dsp:cNvPr id="0" name=""/>
        <dsp:cNvSpPr/>
      </dsp:nvSpPr>
      <dsp:spPr>
        <a:xfrm rot="3857143">
          <a:off x="3706235" y="3325651"/>
          <a:ext cx="600024" cy="0"/>
        </a:xfrm>
        <a:custGeom>
          <a:avLst/>
          <a:gdLst/>
          <a:ahLst/>
          <a:cxnLst/>
          <a:rect l="0" t="0" r="0" b="0"/>
          <a:pathLst>
            <a:path>
              <a:moveTo>
                <a:pt x="0" y="0"/>
              </a:moveTo>
              <a:lnTo>
                <a:pt x="600024"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6703EB2-313B-4040-A7C9-D1959E0F5988}">
      <dsp:nvSpPr>
        <dsp:cNvPr id="0" name=""/>
        <dsp:cNvSpPr/>
      </dsp:nvSpPr>
      <dsp:spPr>
        <a:xfrm>
          <a:off x="3898924" y="3595952"/>
          <a:ext cx="916215" cy="916215"/>
        </a:xfrm>
        <a:prstGeom prst="roundRect">
          <a:avLst/>
        </a:prstGeom>
        <a:solidFill>
          <a:schemeClr val="accent4">
            <a:hueOff val="-2615590"/>
            <a:satOff val="-4486"/>
            <a:lumOff val="-324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Education</a:t>
          </a:r>
          <a:endParaRPr lang="en-SG" sz="1200" kern="1200" dirty="0"/>
        </a:p>
      </dsp:txBody>
      <dsp:txXfrm>
        <a:off x="3943650" y="3640678"/>
        <a:ext cx="826763" cy="826763"/>
      </dsp:txXfrm>
    </dsp:sp>
    <dsp:sp modelId="{F1BB3F51-6B45-464B-B2EE-302F77C6CEEC}">
      <dsp:nvSpPr>
        <dsp:cNvPr id="0" name=""/>
        <dsp:cNvSpPr/>
      </dsp:nvSpPr>
      <dsp:spPr>
        <a:xfrm rot="6942857">
          <a:off x="2787348" y="3325651"/>
          <a:ext cx="600024" cy="0"/>
        </a:xfrm>
        <a:custGeom>
          <a:avLst/>
          <a:gdLst/>
          <a:ahLst/>
          <a:cxnLst/>
          <a:rect l="0" t="0" r="0" b="0"/>
          <a:pathLst>
            <a:path>
              <a:moveTo>
                <a:pt x="0" y="0"/>
              </a:moveTo>
              <a:lnTo>
                <a:pt x="600024"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4B269F5E-16A2-436E-A37D-0992BFE603C3}">
      <dsp:nvSpPr>
        <dsp:cNvPr id="0" name=""/>
        <dsp:cNvSpPr/>
      </dsp:nvSpPr>
      <dsp:spPr>
        <a:xfrm>
          <a:off x="2278469" y="3595952"/>
          <a:ext cx="916215" cy="916215"/>
        </a:xfrm>
        <a:prstGeom prst="roundRect">
          <a:avLst/>
        </a:prstGeom>
        <a:solidFill>
          <a:schemeClr val="accent4">
            <a:hueOff val="-3269487"/>
            <a:satOff val="-5608"/>
            <a:lumOff val="-4061"/>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Media</a:t>
          </a:r>
          <a:endParaRPr lang="en-SG" sz="1200" kern="1200" dirty="0"/>
        </a:p>
      </dsp:txBody>
      <dsp:txXfrm>
        <a:off x="2323195" y="3640678"/>
        <a:ext cx="826763" cy="826763"/>
      </dsp:txXfrm>
    </dsp:sp>
    <dsp:sp modelId="{04B4D00E-A524-4895-A85F-5784463C566E}">
      <dsp:nvSpPr>
        <dsp:cNvPr id="0" name=""/>
        <dsp:cNvSpPr/>
      </dsp:nvSpPr>
      <dsp:spPr>
        <a:xfrm rot="10028571">
          <a:off x="2175621" y="2605122"/>
          <a:ext cx="696168" cy="0"/>
        </a:xfrm>
        <a:custGeom>
          <a:avLst/>
          <a:gdLst/>
          <a:ahLst/>
          <a:cxnLst/>
          <a:rect l="0" t="0" r="0" b="0"/>
          <a:pathLst>
            <a:path>
              <a:moveTo>
                <a:pt x="0" y="0"/>
              </a:moveTo>
              <a:lnTo>
                <a:pt x="696168"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EF3ABCE-4E79-4E97-A2FB-9BC482ECD8B9}">
      <dsp:nvSpPr>
        <dsp:cNvPr id="0" name=""/>
        <dsp:cNvSpPr/>
      </dsp:nvSpPr>
      <dsp:spPr>
        <a:xfrm>
          <a:off x="1268133" y="2329030"/>
          <a:ext cx="916215" cy="916215"/>
        </a:xfrm>
        <a:prstGeom prst="roundRect">
          <a:avLst/>
        </a:prstGeom>
        <a:solidFill>
          <a:schemeClr val="accent4">
            <a:hueOff val="-3923384"/>
            <a:satOff val="-6729"/>
            <a:lumOff val="-4874"/>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Retail</a:t>
          </a:r>
          <a:endParaRPr lang="en-SG" sz="1200" kern="1200" dirty="0"/>
        </a:p>
      </dsp:txBody>
      <dsp:txXfrm>
        <a:off x="1312859" y="2373756"/>
        <a:ext cx="826763" cy="826763"/>
      </dsp:txXfrm>
    </dsp:sp>
    <dsp:sp modelId="{C3A90F3F-C13A-412E-B253-2B5A8BEEE1E2}">
      <dsp:nvSpPr>
        <dsp:cNvPr id="0" name=""/>
        <dsp:cNvSpPr/>
      </dsp:nvSpPr>
      <dsp:spPr>
        <a:xfrm rot="13114286">
          <a:off x="2500546" y="1699490"/>
          <a:ext cx="406901" cy="0"/>
        </a:xfrm>
        <a:custGeom>
          <a:avLst/>
          <a:gdLst/>
          <a:ahLst/>
          <a:cxnLst/>
          <a:rect l="0" t="0" r="0" b="0"/>
          <a:pathLst>
            <a:path>
              <a:moveTo>
                <a:pt x="0" y="0"/>
              </a:moveTo>
              <a:lnTo>
                <a:pt x="406901" y="0"/>
              </a:lnTo>
            </a:path>
          </a:pathLst>
        </a:custGeom>
        <a:noFill/>
        <a:ln w="25400" cap="flat" cmpd="sng" algn="ctr">
          <a:solidFill>
            <a:schemeClr val="accent5">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B5966CC-4009-4EB8-B13C-A2AAD6B19AE6}">
      <dsp:nvSpPr>
        <dsp:cNvPr id="0" name=""/>
        <dsp:cNvSpPr/>
      </dsp:nvSpPr>
      <dsp:spPr>
        <a:xfrm>
          <a:off x="1628718" y="749204"/>
          <a:ext cx="916215" cy="916215"/>
        </a:xfrm>
        <a:prstGeom prst="roundRect">
          <a:avLst/>
        </a:prstGeom>
        <a:solidFill>
          <a:schemeClr val="accent4">
            <a:hueOff val="-4577281"/>
            <a:satOff val="-7851"/>
            <a:lumOff val="-568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SG" sz="1200" kern="1200"/>
            <a:t>Agriculture </a:t>
          </a:r>
          <a:endParaRPr lang="en-SG" sz="1200" kern="1200" dirty="0"/>
        </a:p>
      </dsp:txBody>
      <dsp:txXfrm>
        <a:off x="1673444" y="793930"/>
        <a:ext cx="826763" cy="826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F3971-AD36-4838-BE94-5599E6AB5D27}">
      <dsp:nvSpPr>
        <dsp:cNvPr id="0" name=""/>
        <dsp:cNvSpPr/>
      </dsp:nvSpPr>
      <dsp:spPr>
        <a:xfrm>
          <a:off x="641179" y="0"/>
          <a:ext cx="6134440" cy="3834025"/>
        </a:xfrm>
        <a:prstGeom prst="swooshArrow">
          <a:avLst>
            <a:gd name="adj1" fmla="val 25000"/>
            <a:gd name="adj2" fmla="val 25000"/>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61E2EAB-74C1-4062-9F7E-BAB7F3A30ECF}">
      <dsp:nvSpPr>
        <dsp:cNvPr id="0" name=""/>
        <dsp:cNvSpPr/>
      </dsp:nvSpPr>
      <dsp:spPr>
        <a:xfrm>
          <a:off x="1245422" y="2850980"/>
          <a:ext cx="141092" cy="141092"/>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5ACAE14-6E90-46AD-A30D-C820097AACB6}">
      <dsp:nvSpPr>
        <dsp:cNvPr id="0" name=""/>
        <dsp:cNvSpPr/>
      </dsp:nvSpPr>
      <dsp:spPr>
        <a:xfrm>
          <a:off x="1315968" y="2921527"/>
          <a:ext cx="1048989" cy="912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62"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get results but </a:t>
          </a:r>
          <a:r>
            <a:rPr lang="en-SG" sz="1200" kern="1200" dirty="0">
              <a:solidFill>
                <a:srgbClr val="FF0000"/>
              </a:solidFill>
            </a:rPr>
            <a:t>cannot judge if the output is reasonable</a:t>
          </a:r>
        </a:p>
      </dsp:txBody>
      <dsp:txXfrm>
        <a:off x="1315968" y="2921527"/>
        <a:ext cx="1048989" cy="912497"/>
      </dsp:txXfrm>
    </dsp:sp>
    <dsp:sp modelId="{791A871F-F708-40D0-B848-0BE61B1F315B}">
      <dsp:nvSpPr>
        <dsp:cNvPr id="0" name=""/>
        <dsp:cNvSpPr/>
      </dsp:nvSpPr>
      <dsp:spPr>
        <a:xfrm>
          <a:off x="2242268" y="1959186"/>
          <a:ext cx="245377" cy="245377"/>
        </a:xfrm>
        <a:prstGeom prst="ellipse">
          <a:avLst/>
        </a:prstGeom>
        <a:solidFill>
          <a:schemeClr val="accent4">
            <a:hueOff val="-1525761"/>
            <a:satOff val="-2617"/>
            <a:lumOff val="-189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A0B5617-000C-4F5F-BFD6-DE0793ECD15B}">
      <dsp:nvSpPr>
        <dsp:cNvPr id="0" name=""/>
        <dsp:cNvSpPr/>
      </dsp:nvSpPr>
      <dsp:spPr>
        <a:xfrm>
          <a:off x="2364957" y="2081875"/>
          <a:ext cx="1288232" cy="175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1"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understand</a:t>
          </a:r>
          <a:r>
            <a:rPr lang="en-SG" sz="1200" kern="1200" dirty="0"/>
            <a:t> what they doing and can </a:t>
          </a:r>
          <a:r>
            <a:rPr lang="en-SG" sz="1200" kern="1200" dirty="0">
              <a:solidFill>
                <a:srgbClr val="FF0000"/>
              </a:solidFill>
            </a:rPr>
            <a:t>explain</a:t>
          </a:r>
          <a:r>
            <a:rPr lang="en-SG" sz="1200" kern="1200" dirty="0"/>
            <a:t> </a:t>
          </a:r>
        </a:p>
      </dsp:txBody>
      <dsp:txXfrm>
        <a:off x="2364957" y="2081875"/>
        <a:ext cx="1288232" cy="1752149"/>
      </dsp:txXfrm>
    </dsp:sp>
    <dsp:sp modelId="{4E4DDEA9-079C-4A48-BF7E-D12FE164ADEB}">
      <dsp:nvSpPr>
        <dsp:cNvPr id="0" name=""/>
        <dsp:cNvSpPr/>
      </dsp:nvSpPr>
      <dsp:spPr>
        <a:xfrm>
          <a:off x="3515165" y="1302034"/>
          <a:ext cx="325125" cy="325125"/>
        </a:xfrm>
        <a:prstGeom prst="ellipse">
          <a:avLst/>
        </a:prstGeom>
        <a:solidFill>
          <a:schemeClr val="accent4">
            <a:hueOff val="-3051521"/>
            <a:satOff val="-5234"/>
            <a:lumOff val="-379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BD25A55-58D5-421C-AB52-C1D181A0052A}">
      <dsp:nvSpPr>
        <dsp:cNvPr id="0" name=""/>
        <dsp:cNvSpPr/>
      </dsp:nvSpPr>
      <dsp:spPr>
        <a:xfrm>
          <a:off x="3677727" y="1464597"/>
          <a:ext cx="1288232" cy="2369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77"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combine methods to create new things</a:t>
          </a:r>
          <a:r>
            <a:rPr lang="en-SG" sz="1200" kern="1200" dirty="0"/>
            <a:t> in Deep Learning</a:t>
          </a:r>
        </a:p>
      </dsp:txBody>
      <dsp:txXfrm>
        <a:off x="3677727" y="1464597"/>
        <a:ext cx="1288232" cy="2369427"/>
      </dsp:txXfrm>
    </dsp:sp>
    <dsp:sp modelId="{A1F52A9F-D4A0-41F7-8891-135B2A3510E7}">
      <dsp:nvSpPr>
        <dsp:cNvPr id="0" name=""/>
        <dsp:cNvSpPr/>
      </dsp:nvSpPr>
      <dsp:spPr>
        <a:xfrm>
          <a:off x="4901548" y="867256"/>
          <a:ext cx="435545" cy="435545"/>
        </a:xfrm>
        <a:prstGeom prst="ellipse">
          <a:avLst/>
        </a:prstGeom>
        <a:solidFill>
          <a:schemeClr val="accent4">
            <a:hueOff val="-4577281"/>
            <a:satOff val="-7851"/>
            <a:lumOff val="-5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8671D73-C8FF-41F8-BCCF-CB3439E942F8}">
      <dsp:nvSpPr>
        <dsp:cNvPr id="0" name=""/>
        <dsp:cNvSpPr/>
      </dsp:nvSpPr>
      <dsp:spPr>
        <a:xfrm>
          <a:off x="5119321" y="1085029"/>
          <a:ext cx="1288232" cy="2748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786"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fundamentally change deep learning in research</a:t>
          </a:r>
        </a:p>
      </dsp:txBody>
      <dsp:txXfrm>
        <a:off x="5119321" y="1085029"/>
        <a:ext cx="1288232" cy="2748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F3971-AD36-4838-BE94-5599E6AB5D27}">
      <dsp:nvSpPr>
        <dsp:cNvPr id="0" name=""/>
        <dsp:cNvSpPr/>
      </dsp:nvSpPr>
      <dsp:spPr>
        <a:xfrm>
          <a:off x="641179" y="0"/>
          <a:ext cx="6134440" cy="3834025"/>
        </a:xfrm>
        <a:prstGeom prst="swooshArrow">
          <a:avLst>
            <a:gd name="adj1" fmla="val 25000"/>
            <a:gd name="adj2" fmla="val 25000"/>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61E2EAB-74C1-4062-9F7E-BAB7F3A30ECF}">
      <dsp:nvSpPr>
        <dsp:cNvPr id="0" name=""/>
        <dsp:cNvSpPr/>
      </dsp:nvSpPr>
      <dsp:spPr>
        <a:xfrm>
          <a:off x="1245422" y="2850980"/>
          <a:ext cx="141092" cy="141092"/>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5ACAE14-6E90-46AD-A30D-C820097AACB6}">
      <dsp:nvSpPr>
        <dsp:cNvPr id="0" name=""/>
        <dsp:cNvSpPr/>
      </dsp:nvSpPr>
      <dsp:spPr>
        <a:xfrm>
          <a:off x="1315968" y="2921527"/>
          <a:ext cx="1048989" cy="912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62"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get results but </a:t>
          </a:r>
          <a:r>
            <a:rPr lang="en-SG" sz="1200" kern="1200" dirty="0">
              <a:solidFill>
                <a:srgbClr val="FF0000"/>
              </a:solidFill>
            </a:rPr>
            <a:t>cannot judge if the output is reasonable</a:t>
          </a:r>
        </a:p>
      </dsp:txBody>
      <dsp:txXfrm>
        <a:off x="1315968" y="2921527"/>
        <a:ext cx="1048989" cy="912497"/>
      </dsp:txXfrm>
    </dsp:sp>
    <dsp:sp modelId="{791A871F-F708-40D0-B848-0BE61B1F315B}">
      <dsp:nvSpPr>
        <dsp:cNvPr id="0" name=""/>
        <dsp:cNvSpPr/>
      </dsp:nvSpPr>
      <dsp:spPr>
        <a:xfrm>
          <a:off x="2242268" y="1959186"/>
          <a:ext cx="245377" cy="245377"/>
        </a:xfrm>
        <a:prstGeom prst="ellipse">
          <a:avLst/>
        </a:prstGeom>
        <a:solidFill>
          <a:schemeClr val="accent4">
            <a:hueOff val="-1525761"/>
            <a:satOff val="-2617"/>
            <a:lumOff val="-189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A0B5617-000C-4F5F-BFD6-DE0793ECD15B}">
      <dsp:nvSpPr>
        <dsp:cNvPr id="0" name=""/>
        <dsp:cNvSpPr/>
      </dsp:nvSpPr>
      <dsp:spPr>
        <a:xfrm>
          <a:off x="2364957" y="2081875"/>
          <a:ext cx="1288232" cy="175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1"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understand</a:t>
          </a:r>
          <a:r>
            <a:rPr lang="en-SG" sz="1200" kern="1200" dirty="0"/>
            <a:t> what they doing and can </a:t>
          </a:r>
          <a:r>
            <a:rPr lang="en-SG" sz="1200" kern="1200" dirty="0">
              <a:solidFill>
                <a:srgbClr val="FF0000"/>
              </a:solidFill>
            </a:rPr>
            <a:t>explain</a:t>
          </a:r>
          <a:r>
            <a:rPr lang="en-SG" sz="1200" kern="1200" dirty="0"/>
            <a:t> </a:t>
          </a:r>
        </a:p>
      </dsp:txBody>
      <dsp:txXfrm>
        <a:off x="2364957" y="2081875"/>
        <a:ext cx="1288232" cy="1752149"/>
      </dsp:txXfrm>
    </dsp:sp>
    <dsp:sp modelId="{4E4DDEA9-079C-4A48-BF7E-D12FE164ADEB}">
      <dsp:nvSpPr>
        <dsp:cNvPr id="0" name=""/>
        <dsp:cNvSpPr/>
      </dsp:nvSpPr>
      <dsp:spPr>
        <a:xfrm>
          <a:off x="3515165" y="1302034"/>
          <a:ext cx="325125" cy="325125"/>
        </a:xfrm>
        <a:prstGeom prst="ellipse">
          <a:avLst/>
        </a:prstGeom>
        <a:solidFill>
          <a:schemeClr val="accent4">
            <a:hueOff val="-3051521"/>
            <a:satOff val="-5234"/>
            <a:lumOff val="-379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BD25A55-58D5-421C-AB52-C1D181A0052A}">
      <dsp:nvSpPr>
        <dsp:cNvPr id="0" name=""/>
        <dsp:cNvSpPr/>
      </dsp:nvSpPr>
      <dsp:spPr>
        <a:xfrm>
          <a:off x="3677727" y="1464597"/>
          <a:ext cx="1288232" cy="2369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77"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combine methods to create new things</a:t>
          </a:r>
          <a:r>
            <a:rPr lang="en-SG" sz="1200" kern="1200" dirty="0"/>
            <a:t> in Deep Learning</a:t>
          </a:r>
        </a:p>
      </dsp:txBody>
      <dsp:txXfrm>
        <a:off x="3677727" y="1464597"/>
        <a:ext cx="1288232" cy="2369427"/>
      </dsp:txXfrm>
    </dsp:sp>
    <dsp:sp modelId="{A1F52A9F-D4A0-41F7-8891-135B2A3510E7}">
      <dsp:nvSpPr>
        <dsp:cNvPr id="0" name=""/>
        <dsp:cNvSpPr/>
      </dsp:nvSpPr>
      <dsp:spPr>
        <a:xfrm>
          <a:off x="4901548" y="867256"/>
          <a:ext cx="435545" cy="435545"/>
        </a:xfrm>
        <a:prstGeom prst="ellipse">
          <a:avLst/>
        </a:prstGeom>
        <a:solidFill>
          <a:schemeClr val="accent4">
            <a:hueOff val="-4577281"/>
            <a:satOff val="-7851"/>
            <a:lumOff val="-5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8671D73-C8FF-41F8-BCCF-CB3439E942F8}">
      <dsp:nvSpPr>
        <dsp:cNvPr id="0" name=""/>
        <dsp:cNvSpPr/>
      </dsp:nvSpPr>
      <dsp:spPr>
        <a:xfrm>
          <a:off x="5119321" y="1085029"/>
          <a:ext cx="1288232" cy="2748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786"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t>Can </a:t>
          </a:r>
          <a:r>
            <a:rPr lang="en-SG" sz="1200" kern="1200" dirty="0">
              <a:solidFill>
                <a:srgbClr val="FF0000"/>
              </a:solidFill>
            </a:rPr>
            <a:t>fundamentally change deep learning in research</a:t>
          </a:r>
        </a:p>
      </dsp:txBody>
      <dsp:txXfrm>
        <a:off x="5119321" y="1085029"/>
        <a:ext cx="1288232" cy="27489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F3971-AD36-4838-BE94-5599E6AB5D27}">
      <dsp:nvSpPr>
        <dsp:cNvPr id="0" name=""/>
        <dsp:cNvSpPr/>
      </dsp:nvSpPr>
      <dsp:spPr>
        <a:xfrm>
          <a:off x="641179" y="0"/>
          <a:ext cx="6134440" cy="3834025"/>
        </a:xfrm>
        <a:prstGeom prst="swooshArrow">
          <a:avLst>
            <a:gd name="adj1" fmla="val 25000"/>
            <a:gd name="adj2" fmla="val 25000"/>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61E2EAB-74C1-4062-9F7E-BAB7F3A30ECF}">
      <dsp:nvSpPr>
        <dsp:cNvPr id="0" name=""/>
        <dsp:cNvSpPr/>
      </dsp:nvSpPr>
      <dsp:spPr>
        <a:xfrm>
          <a:off x="1245422" y="2850980"/>
          <a:ext cx="141092" cy="141092"/>
        </a:xfrm>
        <a:prstGeom prst="ellipse">
          <a:avLst/>
        </a:prstGeom>
        <a:solidFill>
          <a:schemeClr val="bg1">
            <a:lumMod val="85000"/>
          </a:schemeClr>
        </a:solidFill>
        <a:ln>
          <a:solidFill>
            <a:schemeClr val="bg1">
              <a:lumMod val="75000"/>
            </a:schemeClr>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5ACAE14-6E90-46AD-A30D-C820097AACB6}">
      <dsp:nvSpPr>
        <dsp:cNvPr id="0" name=""/>
        <dsp:cNvSpPr/>
      </dsp:nvSpPr>
      <dsp:spPr>
        <a:xfrm>
          <a:off x="1315968" y="2921527"/>
          <a:ext cx="1048989" cy="912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62"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solidFill>
                <a:schemeClr val="bg1">
                  <a:lumMod val="65000"/>
                </a:schemeClr>
              </a:solidFill>
            </a:rPr>
            <a:t>Can get results but cannot judge if the output is reasonable</a:t>
          </a:r>
        </a:p>
      </dsp:txBody>
      <dsp:txXfrm>
        <a:off x="1315968" y="2921527"/>
        <a:ext cx="1048989" cy="912497"/>
      </dsp:txXfrm>
    </dsp:sp>
    <dsp:sp modelId="{791A871F-F708-40D0-B848-0BE61B1F315B}">
      <dsp:nvSpPr>
        <dsp:cNvPr id="0" name=""/>
        <dsp:cNvSpPr/>
      </dsp:nvSpPr>
      <dsp:spPr>
        <a:xfrm>
          <a:off x="2242268" y="1959186"/>
          <a:ext cx="245377" cy="245377"/>
        </a:xfrm>
        <a:prstGeom prst="ellipse">
          <a:avLst/>
        </a:prstGeom>
        <a:solidFill>
          <a:schemeClr val="bg1">
            <a:lumMod val="85000"/>
          </a:schemeClr>
        </a:solidFill>
        <a:ln>
          <a:solidFill>
            <a:schemeClr val="bg1">
              <a:lumMod val="75000"/>
            </a:schemeClr>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A0B5617-000C-4F5F-BFD6-DE0793ECD15B}">
      <dsp:nvSpPr>
        <dsp:cNvPr id="0" name=""/>
        <dsp:cNvSpPr/>
      </dsp:nvSpPr>
      <dsp:spPr>
        <a:xfrm>
          <a:off x="2364957" y="2081875"/>
          <a:ext cx="1288232" cy="175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21"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solidFill>
                <a:schemeClr val="bg1">
                  <a:lumMod val="65000"/>
                </a:schemeClr>
              </a:solidFill>
            </a:rPr>
            <a:t>Can understand what they doing and can explain </a:t>
          </a:r>
        </a:p>
      </dsp:txBody>
      <dsp:txXfrm>
        <a:off x="2364957" y="2081875"/>
        <a:ext cx="1288232" cy="1752149"/>
      </dsp:txXfrm>
    </dsp:sp>
    <dsp:sp modelId="{4E4DDEA9-079C-4A48-BF7E-D12FE164ADEB}">
      <dsp:nvSpPr>
        <dsp:cNvPr id="0" name=""/>
        <dsp:cNvSpPr/>
      </dsp:nvSpPr>
      <dsp:spPr>
        <a:xfrm>
          <a:off x="3515165" y="1302034"/>
          <a:ext cx="325125" cy="325125"/>
        </a:xfrm>
        <a:prstGeom prst="ellipse">
          <a:avLst/>
        </a:prstGeom>
        <a:solidFill>
          <a:schemeClr val="bg1">
            <a:lumMod val="85000"/>
          </a:schemeClr>
        </a:solidFill>
        <a:ln>
          <a:solidFill>
            <a:schemeClr val="bg1">
              <a:lumMod val="75000"/>
            </a:schemeClr>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BD25A55-58D5-421C-AB52-C1D181A0052A}">
      <dsp:nvSpPr>
        <dsp:cNvPr id="0" name=""/>
        <dsp:cNvSpPr/>
      </dsp:nvSpPr>
      <dsp:spPr>
        <a:xfrm>
          <a:off x="3677727" y="1464597"/>
          <a:ext cx="1288232" cy="2369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77" tIns="0" rIns="0" bIns="0" numCol="1" spcCol="1270" anchor="t" anchorCtr="0">
          <a:noAutofit/>
        </a:bodyPr>
        <a:lstStyle/>
        <a:p>
          <a:pPr marL="0" lvl="0" indent="0" algn="l" defTabSz="533400">
            <a:lnSpc>
              <a:spcPct val="90000"/>
            </a:lnSpc>
            <a:spcBef>
              <a:spcPct val="0"/>
            </a:spcBef>
            <a:spcAft>
              <a:spcPct val="35000"/>
            </a:spcAft>
            <a:buNone/>
          </a:pPr>
          <a:r>
            <a:rPr lang="en-SG" sz="1200" kern="1200" dirty="0">
              <a:solidFill>
                <a:schemeClr val="bg1">
                  <a:lumMod val="65000"/>
                </a:schemeClr>
              </a:solidFill>
            </a:rPr>
            <a:t>Can combine methods to create new things in Deep Learning</a:t>
          </a:r>
        </a:p>
      </dsp:txBody>
      <dsp:txXfrm>
        <a:off x="3677727" y="1464597"/>
        <a:ext cx="1288232" cy="2369427"/>
      </dsp:txXfrm>
    </dsp:sp>
    <dsp:sp modelId="{A1F52A9F-D4A0-41F7-8891-135B2A3510E7}">
      <dsp:nvSpPr>
        <dsp:cNvPr id="0" name=""/>
        <dsp:cNvSpPr/>
      </dsp:nvSpPr>
      <dsp:spPr>
        <a:xfrm>
          <a:off x="4901548" y="867256"/>
          <a:ext cx="435545" cy="435545"/>
        </a:xfrm>
        <a:prstGeom prst="ellipse">
          <a:avLst/>
        </a:prstGeom>
        <a:solidFill>
          <a:schemeClr val="accent4">
            <a:hueOff val="-4577281"/>
            <a:satOff val="-7851"/>
            <a:lumOff val="-5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8671D73-C8FF-41F8-BCCF-CB3439E942F8}">
      <dsp:nvSpPr>
        <dsp:cNvPr id="0" name=""/>
        <dsp:cNvSpPr/>
      </dsp:nvSpPr>
      <dsp:spPr>
        <a:xfrm>
          <a:off x="5119321" y="1085029"/>
          <a:ext cx="1288232" cy="2748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786" tIns="0" rIns="0" bIns="0" numCol="1" spcCol="1270" anchor="t" anchorCtr="0">
          <a:noAutofit/>
        </a:bodyPr>
        <a:lstStyle/>
        <a:p>
          <a:pPr marL="0" lvl="0" indent="0" algn="l" defTabSz="533400">
            <a:lnSpc>
              <a:spcPct val="90000"/>
            </a:lnSpc>
            <a:spcBef>
              <a:spcPct val="0"/>
            </a:spcBef>
            <a:spcAft>
              <a:spcPct val="35000"/>
            </a:spcAft>
            <a:buNone/>
          </a:pPr>
          <a:r>
            <a:rPr lang="en-SG" sz="1200" b="1" kern="1200" dirty="0"/>
            <a:t>Can </a:t>
          </a:r>
          <a:r>
            <a:rPr lang="en-SG" sz="1200" b="1" kern="1200" dirty="0">
              <a:solidFill>
                <a:srgbClr val="FF0000"/>
              </a:solidFill>
            </a:rPr>
            <a:t>fundamentally change deep learning in research</a:t>
          </a:r>
        </a:p>
      </dsp:txBody>
      <dsp:txXfrm>
        <a:off x="5119321" y="1085029"/>
        <a:ext cx="1288232" cy="2748995"/>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56a39a364_0_1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c56a39a364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10</a:t>
            </a:fld>
            <a:endParaRPr lang="en-SG"/>
          </a:p>
        </p:txBody>
      </p:sp>
    </p:spTree>
    <p:extLst>
      <p:ext uri="{BB962C8B-B14F-4D97-AF65-F5344CB8AC3E}">
        <p14:creationId xmlns:p14="http://schemas.microsoft.com/office/powerpoint/2010/main" val="2462794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11</a:t>
            </a:fld>
            <a:endParaRPr lang="en-SG"/>
          </a:p>
        </p:txBody>
      </p:sp>
    </p:spTree>
    <p:extLst>
      <p:ext uri="{BB962C8B-B14F-4D97-AF65-F5344CB8AC3E}">
        <p14:creationId xmlns:p14="http://schemas.microsoft.com/office/powerpoint/2010/main" val="174588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12</a:t>
            </a:fld>
            <a:endParaRPr lang="en-SG"/>
          </a:p>
        </p:txBody>
      </p:sp>
    </p:spTree>
    <p:extLst>
      <p:ext uri="{BB962C8B-B14F-4D97-AF65-F5344CB8AC3E}">
        <p14:creationId xmlns:p14="http://schemas.microsoft.com/office/powerpoint/2010/main" val="2135383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lgn="l">
              <a:buFont typeface="+mj-lt"/>
              <a:buAutoNum type="arabicPeriod"/>
            </a:pPr>
            <a:r>
              <a:rPr lang="en-US" b="1" i="0" dirty="0">
                <a:solidFill>
                  <a:srgbClr val="1F1F1F"/>
                </a:solidFill>
                <a:effectLst/>
                <a:latin typeface="+mj-lt"/>
              </a:rPr>
              <a:t>Product recommendations to customers according to their search history</a:t>
            </a:r>
          </a:p>
          <a:p>
            <a:pPr marL="342900" indent="-342900">
              <a:buFont typeface="+mj-lt"/>
              <a:buAutoNum type="arabicPeriod"/>
            </a:pPr>
            <a:r>
              <a:rPr lang="en-US" b="1" i="0" dirty="0">
                <a:solidFill>
                  <a:srgbClr val="1F1F1F"/>
                </a:solidFill>
                <a:effectLst/>
                <a:latin typeface="+mj-lt"/>
              </a:rPr>
              <a:t>Demand Prediction &amp; Management</a:t>
            </a:r>
          </a:p>
          <a:p>
            <a:pPr marL="342900" indent="-342900">
              <a:buFont typeface="+mj-lt"/>
              <a:buAutoNum type="arabicPeriod"/>
            </a:pPr>
            <a:r>
              <a:rPr lang="en-SG" b="1" i="0" dirty="0">
                <a:solidFill>
                  <a:srgbClr val="1F1F1F"/>
                </a:solidFill>
                <a:effectLst/>
                <a:latin typeface="+mj-lt"/>
              </a:rPr>
              <a:t>Pricing Strategy</a:t>
            </a:r>
          </a:p>
          <a:p>
            <a:pPr marL="342900" indent="-342900">
              <a:buFont typeface="+mj-lt"/>
              <a:buAutoNum type="arabicPeriod"/>
            </a:pPr>
            <a:r>
              <a:rPr lang="en-SG" b="1" i="0" dirty="0">
                <a:solidFill>
                  <a:srgbClr val="1F1F1F"/>
                </a:solidFill>
                <a:effectLst/>
                <a:latin typeface="+mj-lt"/>
              </a:rPr>
              <a:t>Personalization</a:t>
            </a:r>
          </a:p>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13</a:t>
            </a:fld>
            <a:endParaRPr lang="en-SG"/>
          </a:p>
        </p:txBody>
      </p:sp>
    </p:spTree>
    <p:extLst>
      <p:ext uri="{BB962C8B-B14F-4D97-AF65-F5344CB8AC3E}">
        <p14:creationId xmlns:p14="http://schemas.microsoft.com/office/powerpoint/2010/main" val="4191326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dirty="0">
                <a:latin typeface="+mj-lt"/>
              </a:rPr>
              <a:t>In Tokyo, autonomous taxis have already begun operating but the driver sits in the car for safety reasons to be able to take control of the taxi in case of emergency situations</a:t>
            </a:r>
          </a:p>
          <a:p>
            <a:pPr marL="158750" indent="0" algn="l" fontAlgn="base">
              <a:buNone/>
            </a:pPr>
            <a:endParaRPr lang="en-US" dirty="0">
              <a:latin typeface="+mj-lt"/>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US" b="0" i="0" u="none" strike="noStrike" dirty="0">
                <a:solidFill>
                  <a:schemeClr val="tx1"/>
                </a:solidFill>
                <a:effectLst/>
                <a:latin typeface="+mj-lt"/>
              </a:rPr>
              <a:t>Waymo company has introduced self-driving minivans and trucks within a certain number of states for testing on public roads.</a:t>
            </a:r>
            <a:endParaRPr lang="en-SG" dirty="0">
              <a:solidFill>
                <a:schemeClr val="tx1"/>
              </a:solidFill>
              <a:latin typeface="+mj-lt"/>
            </a:endParaRPr>
          </a:p>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14</a:t>
            </a:fld>
            <a:endParaRPr lang="en-SG"/>
          </a:p>
        </p:txBody>
      </p:sp>
    </p:spTree>
    <p:extLst>
      <p:ext uri="{BB962C8B-B14F-4D97-AF65-F5344CB8AC3E}">
        <p14:creationId xmlns:p14="http://schemas.microsoft.com/office/powerpoint/2010/main" val="3355723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15</a:t>
            </a:fld>
            <a:endParaRPr lang="en-SG"/>
          </a:p>
        </p:txBody>
      </p:sp>
    </p:spTree>
    <p:extLst>
      <p:ext uri="{BB962C8B-B14F-4D97-AF65-F5344CB8AC3E}">
        <p14:creationId xmlns:p14="http://schemas.microsoft.com/office/powerpoint/2010/main" val="254513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16</a:t>
            </a:fld>
            <a:endParaRPr lang="en-SG"/>
          </a:p>
        </p:txBody>
      </p:sp>
    </p:spTree>
    <p:extLst>
      <p:ext uri="{BB962C8B-B14F-4D97-AF65-F5344CB8AC3E}">
        <p14:creationId xmlns:p14="http://schemas.microsoft.com/office/powerpoint/2010/main" val="1649657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17</a:t>
            </a:fld>
            <a:endParaRPr lang="en-SG"/>
          </a:p>
        </p:txBody>
      </p:sp>
    </p:spTree>
    <p:extLst>
      <p:ext uri="{BB962C8B-B14F-4D97-AF65-F5344CB8AC3E}">
        <p14:creationId xmlns:p14="http://schemas.microsoft.com/office/powerpoint/2010/main" val="394452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18</a:t>
            </a:fld>
            <a:endParaRPr lang="en-SG"/>
          </a:p>
        </p:txBody>
      </p:sp>
    </p:spTree>
    <p:extLst>
      <p:ext uri="{BB962C8B-B14F-4D97-AF65-F5344CB8AC3E}">
        <p14:creationId xmlns:p14="http://schemas.microsoft.com/office/powerpoint/2010/main" val="1550276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Human brain is roughly 1.4kg, made up of 2% of our body weight. It actually made up of 60% fat. Human brain contains about 86 billion neurons.. </a:t>
            </a:r>
          </a:p>
        </p:txBody>
      </p:sp>
      <p:sp>
        <p:nvSpPr>
          <p:cNvPr id="4" name="Slide Number Placeholder 3"/>
          <p:cNvSpPr>
            <a:spLocks noGrp="1"/>
          </p:cNvSpPr>
          <p:nvPr>
            <p:ph type="sldNum" sz="quarter" idx="5"/>
          </p:nvPr>
        </p:nvSpPr>
        <p:spPr/>
        <p:txBody>
          <a:bodyPr/>
          <a:lstStyle/>
          <a:p>
            <a:fld id="{865299E3-1846-43B9-BC9E-2346DF616FB8}" type="slidenum">
              <a:rPr lang="en-SG" smtClean="0"/>
              <a:t>19</a:t>
            </a:fld>
            <a:endParaRPr lang="en-SG"/>
          </a:p>
        </p:txBody>
      </p:sp>
    </p:spTree>
    <p:extLst>
      <p:ext uri="{BB962C8B-B14F-4D97-AF65-F5344CB8AC3E}">
        <p14:creationId xmlns:p14="http://schemas.microsoft.com/office/powerpoint/2010/main" val="153739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20</a:t>
            </a:fld>
            <a:endParaRPr lang="en-SG"/>
          </a:p>
        </p:txBody>
      </p:sp>
    </p:spTree>
    <p:extLst>
      <p:ext uri="{BB962C8B-B14F-4D97-AF65-F5344CB8AC3E}">
        <p14:creationId xmlns:p14="http://schemas.microsoft.com/office/powerpoint/2010/main" val="3230560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21</a:t>
            </a:fld>
            <a:endParaRPr lang="en-SG"/>
          </a:p>
        </p:txBody>
      </p:sp>
    </p:spTree>
    <p:extLst>
      <p:ext uri="{BB962C8B-B14F-4D97-AF65-F5344CB8AC3E}">
        <p14:creationId xmlns:p14="http://schemas.microsoft.com/office/powerpoint/2010/main" val="950046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22</a:t>
            </a:fld>
            <a:endParaRPr lang="en-SG"/>
          </a:p>
        </p:txBody>
      </p:sp>
    </p:spTree>
    <p:extLst>
      <p:ext uri="{BB962C8B-B14F-4D97-AF65-F5344CB8AC3E}">
        <p14:creationId xmlns:p14="http://schemas.microsoft.com/office/powerpoint/2010/main" val="827139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SG" dirty="0">
                <a:latin typeface="+mj-lt"/>
              </a:rPr>
              <a:t>Information are passes </a:t>
            </a:r>
          </a:p>
        </p:txBody>
      </p:sp>
      <p:sp>
        <p:nvSpPr>
          <p:cNvPr id="4" name="Slide Number Placeholder 3"/>
          <p:cNvSpPr>
            <a:spLocks noGrp="1"/>
          </p:cNvSpPr>
          <p:nvPr>
            <p:ph type="sldNum" sz="quarter" idx="5"/>
          </p:nvPr>
        </p:nvSpPr>
        <p:spPr/>
        <p:txBody>
          <a:bodyPr/>
          <a:lstStyle/>
          <a:p>
            <a:fld id="{865299E3-1846-43B9-BC9E-2346DF616FB8}" type="slidenum">
              <a:rPr lang="en-SG" smtClean="0"/>
              <a:t>23</a:t>
            </a:fld>
            <a:endParaRPr lang="en-SG"/>
          </a:p>
        </p:txBody>
      </p:sp>
    </p:spTree>
    <p:extLst>
      <p:ext uri="{BB962C8B-B14F-4D97-AF65-F5344CB8AC3E}">
        <p14:creationId xmlns:p14="http://schemas.microsoft.com/office/powerpoint/2010/main" val="4264938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b="0" i="0" dirty="0">
                <a:solidFill>
                  <a:srgbClr val="757575"/>
                </a:solidFill>
                <a:effectLst/>
                <a:latin typeface="+mj-lt"/>
              </a:rPr>
              <a:t>Top-1 one-crop accuracy versus amount of operations required for a single forward pass. </a:t>
            </a: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24</a:t>
            </a:fld>
            <a:endParaRPr lang="en-SG"/>
          </a:p>
        </p:txBody>
      </p:sp>
    </p:spTree>
    <p:extLst>
      <p:ext uri="{BB962C8B-B14F-4D97-AF65-F5344CB8AC3E}">
        <p14:creationId xmlns:p14="http://schemas.microsoft.com/office/powerpoint/2010/main" val="2267584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25</a:t>
            </a:fld>
            <a:endParaRPr lang="en-SG"/>
          </a:p>
        </p:txBody>
      </p:sp>
    </p:spTree>
    <p:extLst>
      <p:ext uri="{BB962C8B-B14F-4D97-AF65-F5344CB8AC3E}">
        <p14:creationId xmlns:p14="http://schemas.microsoft.com/office/powerpoint/2010/main" val="3245791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26</a:t>
            </a:fld>
            <a:endParaRPr lang="en-SG"/>
          </a:p>
        </p:txBody>
      </p:sp>
    </p:spTree>
    <p:extLst>
      <p:ext uri="{BB962C8B-B14F-4D97-AF65-F5344CB8AC3E}">
        <p14:creationId xmlns:p14="http://schemas.microsoft.com/office/powerpoint/2010/main" val="333361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27</a:t>
            </a:fld>
            <a:endParaRPr lang="en-SG"/>
          </a:p>
        </p:txBody>
      </p:sp>
    </p:spTree>
    <p:extLst>
      <p:ext uri="{BB962C8B-B14F-4D97-AF65-F5344CB8AC3E}">
        <p14:creationId xmlns:p14="http://schemas.microsoft.com/office/powerpoint/2010/main" val="2801798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28</a:t>
            </a:fld>
            <a:endParaRPr lang="en-SG"/>
          </a:p>
        </p:txBody>
      </p:sp>
    </p:spTree>
    <p:extLst>
      <p:ext uri="{BB962C8B-B14F-4D97-AF65-F5344CB8AC3E}">
        <p14:creationId xmlns:p14="http://schemas.microsoft.com/office/powerpoint/2010/main" val="3501243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29</a:t>
            </a:fld>
            <a:endParaRPr lang="en-SG"/>
          </a:p>
        </p:txBody>
      </p:sp>
    </p:spTree>
    <p:extLst>
      <p:ext uri="{BB962C8B-B14F-4D97-AF65-F5344CB8AC3E}">
        <p14:creationId xmlns:p14="http://schemas.microsoft.com/office/powerpoint/2010/main" val="358684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834814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31</a:t>
            </a:fld>
            <a:endParaRPr lang="en-SG"/>
          </a:p>
        </p:txBody>
      </p:sp>
    </p:spTree>
    <p:extLst>
      <p:ext uri="{BB962C8B-B14F-4D97-AF65-F5344CB8AC3E}">
        <p14:creationId xmlns:p14="http://schemas.microsoft.com/office/powerpoint/2010/main" val="1863197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32</a:t>
            </a:fld>
            <a:endParaRPr lang="en-SG"/>
          </a:p>
        </p:txBody>
      </p:sp>
    </p:spTree>
    <p:extLst>
      <p:ext uri="{BB962C8B-B14F-4D97-AF65-F5344CB8AC3E}">
        <p14:creationId xmlns:p14="http://schemas.microsoft.com/office/powerpoint/2010/main" val="4136704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33</a:t>
            </a:fld>
            <a:endParaRPr lang="en-SG"/>
          </a:p>
        </p:txBody>
      </p:sp>
    </p:spTree>
    <p:extLst>
      <p:ext uri="{BB962C8B-B14F-4D97-AF65-F5344CB8AC3E}">
        <p14:creationId xmlns:p14="http://schemas.microsoft.com/office/powerpoint/2010/main" val="276564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34</a:t>
            </a:fld>
            <a:endParaRPr lang="en-SG"/>
          </a:p>
        </p:txBody>
      </p:sp>
    </p:spTree>
    <p:extLst>
      <p:ext uri="{BB962C8B-B14F-4D97-AF65-F5344CB8AC3E}">
        <p14:creationId xmlns:p14="http://schemas.microsoft.com/office/powerpoint/2010/main" val="3294383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35</a:t>
            </a:fld>
            <a:endParaRPr lang="en-SG"/>
          </a:p>
        </p:txBody>
      </p:sp>
    </p:spTree>
    <p:extLst>
      <p:ext uri="{BB962C8B-B14F-4D97-AF65-F5344CB8AC3E}">
        <p14:creationId xmlns:p14="http://schemas.microsoft.com/office/powerpoint/2010/main" val="3296932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36</a:t>
            </a:fld>
            <a:endParaRPr lang="en-SG"/>
          </a:p>
        </p:txBody>
      </p:sp>
    </p:spTree>
    <p:extLst>
      <p:ext uri="{BB962C8B-B14F-4D97-AF65-F5344CB8AC3E}">
        <p14:creationId xmlns:p14="http://schemas.microsoft.com/office/powerpoint/2010/main" val="2148412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37</a:t>
            </a:fld>
            <a:endParaRPr lang="en-SG"/>
          </a:p>
        </p:txBody>
      </p:sp>
    </p:spTree>
    <p:extLst>
      <p:ext uri="{BB962C8B-B14F-4D97-AF65-F5344CB8AC3E}">
        <p14:creationId xmlns:p14="http://schemas.microsoft.com/office/powerpoint/2010/main" val="4020161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860630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39</a:t>
            </a:fld>
            <a:endParaRPr lang="en-SG"/>
          </a:p>
        </p:txBody>
      </p:sp>
    </p:spTree>
    <p:extLst>
      <p:ext uri="{BB962C8B-B14F-4D97-AF65-F5344CB8AC3E}">
        <p14:creationId xmlns:p14="http://schemas.microsoft.com/office/powerpoint/2010/main" val="2862493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40</a:t>
            </a:fld>
            <a:endParaRPr lang="en-SG"/>
          </a:p>
        </p:txBody>
      </p:sp>
    </p:spTree>
    <p:extLst>
      <p:ext uri="{BB962C8B-B14F-4D97-AF65-F5344CB8AC3E}">
        <p14:creationId xmlns:p14="http://schemas.microsoft.com/office/powerpoint/2010/main" val="287145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09670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404170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6a39a36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c56a39a364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c56a39a364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7490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b="0" i="0" dirty="0">
                <a:solidFill>
                  <a:srgbClr val="3F3F42"/>
                </a:solidFill>
                <a:effectLst/>
                <a:latin typeface="+mj-lt"/>
              </a:rPr>
              <a:t>The history of AI starts very early. In 1950s, at the dawn of computing, Alan Turing asked the question: "Can machines think?“ and he then introduced a method to test machine intelligence. This was at a time when the first general purpose computers had only just been built. In 1966, the first </a:t>
            </a:r>
            <a:r>
              <a:rPr lang="en-US" b="0" i="0" dirty="0" err="1">
                <a:solidFill>
                  <a:srgbClr val="3F3F42"/>
                </a:solidFill>
                <a:effectLst/>
                <a:latin typeface="+mj-lt"/>
              </a:rPr>
              <a:t>chatbox</a:t>
            </a:r>
            <a:r>
              <a:rPr lang="en-US" b="0" i="0" dirty="0">
                <a:solidFill>
                  <a:srgbClr val="3F3F42"/>
                </a:solidFill>
                <a:effectLst/>
                <a:latin typeface="+mj-lt"/>
              </a:rPr>
              <a:t> – ELIZA was built. Unfortunately, AI entered the first winter in 1975 where not much people were interested in such topics and no fundings were available to support this research. In 1980, it started to gain attraction again where expert system were built. In fact, UM also involved in this where they had developed a computer expert system to manage fetal distress. In 1987, AI entered the second winter again because the system was too difficult to maintain, to update and was unable to learn. Until 2016, Alpha GO was announced to defeat Lee Sedol, the world champion of GO. This shows the world how powerful a computer can be. And then, now AI in everywhere, be it in automotive, manufacturing or healthcare.</a:t>
            </a: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7</a:t>
            </a:fld>
            <a:endParaRPr lang="en-SG"/>
          </a:p>
        </p:txBody>
      </p:sp>
    </p:spTree>
    <p:extLst>
      <p:ext uri="{BB962C8B-B14F-4D97-AF65-F5344CB8AC3E}">
        <p14:creationId xmlns:p14="http://schemas.microsoft.com/office/powerpoint/2010/main" val="151410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Transportation - Autonomous Car</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Manufacturing - AI powered robots performing assembly and stacking task. </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Healthcare - Drug discovery speeds up; More accurate disease diagnosis ; Big data helps in personalized patient experience </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Education - AI to gauge student emotions to help determining who’s struggling / bored; Tailor experience to individual needs.</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Media - Bloomberg uses AI to analyse financial reports; Associated Press uses NLP to automate production of earning reports</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Customer Service - Google is developing AI assistant to understand human-like call for appointments. </a:t>
            </a:r>
            <a:endParaRPr lang="en-SG" sz="1800" b="0" i="0" u="none" strike="noStrike" dirty="0">
              <a:effectLst/>
              <a:latin typeface="Arial" panose="020B0604020202020204" pitchFamily="34" charset="0"/>
            </a:endParaRPr>
          </a:p>
          <a:p>
            <a:pPr marR="0" algn="l" rtl="0" fontAlgn="t">
              <a:spcBef>
                <a:spcPts val="0"/>
              </a:spcBef>
              <a:spcAft>
                <a:spcPts val="0"/>
              </a:spcAft>
            </a:pPr>
            <a:r>
              <a:rPr lang="en-SG" sz="1800" b="0" i="0" u="none" strike="noStrike" dirty="0">
                <a:solidFill>
                  <a:srgbClr val="000000"/>
                </a:solidFill>
                <a:effectLst/>
                <a:latin typeface="Arial" panose="020B0604020202020204" pitchFamily="34" charset="0"/>
              </a:rPr>
              <a:t>Agriculture - Precision farming technique to increase yield. </a:t>
            </a:r>
            <a:endParaRPr lang="en-SG" sz="1800" b="0" i="0" u="none" strike="noStrike" dirty="0">
              <a:effectLst/>
              <a:latin typeface="Arial" panose="020B0604020202020204" pitchFamily="34" charset="0"/>
            </a:endParaRPr>
          </a:p>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8</a:t>
            </a:fld>
            <a:endParaRPr lang="en-SG"/>
          </a:p>
        </p:txBody>
      </p:sp>
    </p:spTree>
    <p:extLst>
      <p:ext uri="{BB962C8B-B14F-4D97-AF65-F5344CB8AC3E}">
        <p14:creationId xmlns:p14="http://schemas.microsoft.com/office/powerpoint/2010/main" val="19976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9</a:t>
            </a:fld>
            <a:endParaRPr lang="en-SG"/>
          </a:p>
        </p:txBody>
      </p:sp>
    </p:spTree>
    <p:extLst>
      <p:ext uri="{BB962C8B-B14F-4D97-AF65-F5344CB8AC3E}">
        <p14:creationId xmlns:p14="http://schemas.microsoft.com/office/powerpoint/2010/main" val="305495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A50BC1-E3DF-4310-8842-246741FE7F54}"/>
              </a:ext>
            </a:extLst>
          </p:cNvPr>
          <p:cNvSpPr>
            <a:spLocks noGrp="1"/>
          </p:cNvSpPr>
          <p:nvPr>
            <p:ph type="dt" idx="10"/>
          </p:nvPr>
        </p:nvSpPr>
        <p:spPr/>
        <p:txBody>
          <a:bodyPr/>
          <a:lstStyle/>
          <a:p>
            <a:endParaRPr lang="en-SG"/>
          </a:p>
        </p:txBody>
      </p:sp>
      <p:sp>
        <p:nvSpPr>
          <p:cNvPr id="3" name="Footer Placeholder 2">
            <a:extLst>
              <a:ext uri="{FF2B5EF4-FFF2-40B4-BE49-F238E27FC236}">
                <a16:creationId xmlns:a16="http://schemas.microsoft.com/office/drawing/2014/main" id="{BB13F47A-4702-40E1-BF06-B5B0C75D3515}"/>
              </a:ext>
            </a:extLst>
          </p:cNvPr>
          <p:cNvSpPr>
            <a:spLocks noGrp="1"/>
          </p:cNvSpPr>
          <p:nvPr>
            <p:ph type="ftr" idx="11"/>
          </p:nvPr>
        </p:nvSpPr>
        <p:spPr/>
        <p:txBody>
          <a:bodyPr/>
          <a:lstStyle/>
          <a:p>
            <a:endParaRPr lang="en-SG"/>
          </a:p>
        </p:txBody>
      </p:sp>
      <p:sp>
        <p:nvSpPr>
          <p:cNvPr id="4" name="Slide Number Placeholder 3">
            <a:extLst>
              <a:ext uri="{FF2B5EF4-FFF2-40B4-BE49-F238E27FC236}">
                <a16:creationId xmlns:a16="http://schemas.microsoft.com/office/drawing/2014/main" id="{CF38DC6E-F194-49D2-A287-74066EDA67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7117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7" r:id="rId2"/>
    <p:sldLayoutId id="2147483668" r:id="rId3"/>
    <p:sldLayoutId id="2147483669" r:id="rId4"/>
    <p:sldLayoutId id="214748367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sawsn@um.edu.m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video" Target="https://www.youtube.com/embed/2hqTnmn51Fg?feature=oembed" TargetMode="Externa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ideo" Target="https://www.youtube.com/embed/7zT9gHwALhM?feature=oembed" TargetMode="Externa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ideo" Target="https://www.youtube.com/embed/FFPmbEXZcrg?feature=oembed" TargetMode="External"/><Relationship Id="rId5" Type="http://schemas.openxmlformats.org/officeDocument/2006/relationships/image" Target="../media/image33.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8.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6.sv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8.sv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2.png"/><Relationship Id="rId5" Type="http://schemas.openxmlformats.org/officeDocument/2006/relationships/slideLayout" Target="../slideLayouts/slideLayout16.xml"/><Relationship Id="rId4" Type="http://schemas.openxmlformats.org/officeDocument/2006/relationships/tags" Target="../tags/tag5.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jpe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12"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QuickStyle" Target="../diagrams/quickStyle5.xml"/><Relationship Id="rId11" Type="http://schemas.openxmlformats.org/officeDocument/2006/relationships/image" Target="../media/image62.png"/><Relationship Id="rId5" Type="http://schemas.openxmlformats.org/officeDocument/2006/relationships/diagramLayout" Target="../diagrams/layout5.xml"/><Relationship Id="rId10" Type="http://schemas.openxmlformats.org/officeDocument/2006/relationships/image" Target="../media/image61.png"/><Relationship Id="rId4" Type="http://schemas.openxmlformats.org/officeDocument/2006/relationships/diagramData" Target="../diagrams/data5.xml"/><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diagramColors" Target="../diagrams/colors6.xml"/><Relationship Id="rId12"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QuickStyle" Target="../diagrams/quickStyle6.xml"/><Relationship Id="rId11" Type="http://schemas.openxmlformats.org/officeDocument/2006/relationships/image" Target="../media/image66.png"/><Relationship Id="rId5" Type="http://schemas.openxmlformats.org/officeDocument/2006/relationships/diagramLayout" Target="../diagrams/layout6.xml"/><Relationship Id="rId10" Type="http://schemas.openxmlformats.org/officeDocument/2006/relationships/image" Target="../media/image65.png"/><Relationship Id="rId4" Type="http://schemas.openxmlformats.org/officeDocument/2006/relationships/diagramData" Target="../diagrams/data6.xml"/><Relationship Id="rId9"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video" Target="https://www.youtube.com/embed/grJuJfuV2QM?feature=oembed"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a:stretch/>
        </p:blipFill>
        <p:spPr>
          <a:xfrm>
            <a:off x="0" y="-6998"/>
            <a:ext cx="9144002" cy="3293098"/>
          </a:xfrm>
          <a:prstGeom prst="rect">
            <a:avLst/>
          </a:prstGeom>
          <a:noFill/>
          <a:ln>
            <a:noFill/>
          </a:ln>
        </p:spPr>
      </p:pic>
      <p:sp>
        <p:nvSpPr>
          <p:cNvPr id="130" name="Google Shape;130;p25"/>
          <p:cNvSpPr txBox="1"/>
          <p:nvPr/>
        </p:nvSpPr>
        <p:spPr>
          <a:xfrm>
            <a:off x="986118" y="306189"/>
            <a:ext cx="7540500" cy="2196600"/>
          </a:xfrm>
          <a:prstGeom prst="rect">
            <a:avLst/>
          </a:prstGeom>
          <a:noFill/>
          <a:ln>
            <a:noFill/>
          </a:ln>
        </p:spPr>
        <p:txBody>
          <a:bodyPr spcFirstLastPara="1" wrap="square" lIns="68575" tIns="34275" rIns="68575" bIns="34275" anchor="b" anchorCtr="0">
            <a:normAutofit/>
          </a:bodyPr>
          <a:lstStyle/>
          <a:p>
            <a:pPr marL="0" marR="0" lvl="0" indent="0" algn="ctr" rtl="0">
              <a:lnSpc>
                <a:spcPct val="90000"/>
              </a:lnSpc>
              <a:spcBef>
                <a:spcPts val="0"/>
              </a:spcBef>
              <a:spcAft>
                <a:spcPts val="0"/>
              </a:spcAft>
              <a:buClr>
                <a:srgbClr val="FFFFFF"/>
              </a:buClr>
              <a:buSzPts val="3600"/>
              <a:buFont typeface="Calibri"/>
              <a:buNone/>
            </a:pPr>
            <a:r>
              <a:rPr lang="en" sz="3600" b="0" i="0" u="none" strike="noStrike" cap="none" dirty="0">
                <a:solidFill>
                  <a:srgbClr val="FFFFFF"/>
                </a:solidFill>
                <a:latin typeface="+mj-lt"/>
                <a:ea typeface="Calibri"/>
                <a:cs typeface="Calibri"/>
                <a:sym typeface="Calibri"/>
              </a:rPr>
              <a:t>Welcome to </a:t>
            </a:r>
          </a:p>
          <a:p>
            <a:pPr marL="0" marR="0" lvl="0" indent="0" algn="ctr" rtl="0">
              <a:lnSpc>
                <a:spcPct val="90000"/>
              </a:lnSpc>
              <a:spcBef>
                <a:spcPts val="0"/>
              </a:spcBef>
              <a:spcAft>
                <a:spcPts val="0"/>
              </a:spcAft>
              <a:buClr>
                <a:srgbClr val="FFFFFF"/>
              </a:buClr>
              <a:buSzPts val="3600"/>
              <a:buFont typeface="Calibri"/>
              <a:buNone/>
            </a:pPr>
            <a:r>
              <a:rPr lang="en" sz="3600" b="0" i="0" u="none" strike="noStrike" cap="none" dirty="0">
                <a:solidFill>
                  <a:srgbClr val="FFFFFF"/>
                </a:solidFill>
                <a:latin typeface="+mj-lt"/>
                <a:ea typeface="Calibri"/>
                <a:cs typeface="Calibri"/>
                <a:sym typeface="Calibri"/>
              </a:rPr>
              <a:t>WOA 70152 </a:t>
            </a:r>
            <a:br>
              <a:rPr lang="en" sz="3600" b="0" i="0" u="none" strike="noStrike" cap="none" dirty="0">
                <a:solidFill>
                  <a:srgbClr val="FFFFFF"/>
                </a:solidFill>
                <a:latin typeface="+mj-lt"/>
                <a:ea typeface="Calibri"/>
                <a:cs typeface="Calibri"/>
                <a:sym typeface="Calibri"/>
              </a:rPr>
            </a:br>
            <a:r>
              <a:rPr lang="en" sz="3600" b="0" i="0" u="none" strike="noStrike" cap="none" dirty="0">
                <a:solidFill>
                  <a:srgbClr val="FFFFFF"/>
                </a:solidFill>
                <a:latin typeface="+mj-lt"/>
                <a:ea typeface="Calibri"/>
                <a:cs typeface="Calibri"/>
                <a:sym typeface="Calibri"/>
              </a:rPr>
              <a:t>Advanced Machine Learning</a:t>
            </a:r>
            <a:endParaRPr sz="1100" dirty="0">
              <a:latin typeface="+mj-lt"/>
            </a:endParaRPr>
          </a:p>
        </p:txBody>
      </p:sp>
      <p:sp>
        <p:nvSpPr>
          <p:cNvPr id="131" name="Google Shape;131;p25"/>
          <p:cNvSpPr txBox="1"/>
          <p:nvPr/>
        </p:nvSpPr>
        <p:spPr>
          <a:xfrm>
            <a:off x="1013012" y="3426614"/>
            <a:ext cx="7504500" cy="14967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2100"/>
              <a:buFont typeface="Arial"/>
              <a:buNone/>
            </a:pPr>
            <a:r>
              <a:rPr lang="en" sz="2100" b="0" i="0" u="none" strike="noStrike" cap="none" dirty="0">
                <a:solidFill>
                  <a:schemeClr val="dk1"/>
                </a:solidFill>
                <a:latin typeface="+mj-lt"/>
                <a:ea typeface="Calibri"/>
                <a:cs typeface="Calibri"/>
                <a:sym typeface="Calibri"/>
              </a:rPr>
              <a:t>Saw Shier Nee</a:t>
            </a:r>
            <a:endParaRPr sz="1100" dirty="0">
              <a:latin typeface="+mj-lt"/>
            </a:endParaRPr>
          </a:p>
          <a:p>
            <a:pPr marL="0" marR="0" lvl="0" indent="0" algn="l" rtl="0">
              <a:lnSpc>
                <a:spcPct val="90000"/>
              </a:lnSpc>
              <a:spcBef>
                <a:spcPts val="800"/>
              </a:spcBef>
              <a:spcAft>
                <a:spcPts val="0"/>
              </a:spcAft>
              <a:buClr>
                <a:schemeClr val="dk1"/>
              </a:buClr>
              <a:buSzPts val="2100"/>
              <a:buFont typeface="Arial"/>
              <a:buNone/>
            </a:pPr>
            <a:r>
              <a:rPr lang="en" sz="2100" b="0" i="0" u="sng" strike="noStrike" cap="none" dirty="0">
                <a:solidFill>
                  <a:schemeClr val="dk1"/>
                </a:solidFill>
                <a:latin typeface="+mj-lt"/>
                <a:ea typeface="Calibri"/>
                <a:cs typeface="Calibri"/>
                <a:sym typeface="Calibri"/>
                <a:hlinkClick r:id="rId4">
                  <a:extLst>
                    <a:ext uri="{A12FA001-AC4F-418D-AE19-62706E023703}">
                      <ahyp:hlinkClr xmlns:ahyp="http://schemas.microsoft.com/office/drawing/2018/hyperlinkcolor" val="tx"/>
                    </a:ext>
                  </a:extLst>
                </a:hlinkClick>
              </a:rPr>
              <a:t>sawsn@um.edu.my</a:t>
            </a:r>
            <a:endParaRPr sz="2100" b="0" i="0" u="none" strike="noStrike" cap="none" dirty="0">
              <a:solidFill>
                <a:schemeClr val="dk1"/>
              </a:solidFill>
              <a:latin typeface="+mj-lt"/>
              <a:ea typeface="Calibri"/>
              <a:cs typeface="Calibri"/>
              <a:sym typeface="Calibri"/>
            </a:endParaRPr>
          </a:p>
          <a:p>
            <a:pPr marL="0" marR="0" lvl="0" indent="0" algn="l" rtl="0">
              <a:lnSpc>
                <a:spcPct val="90000"/>
              </a:lnSpc>
              <a:spcBef>
                <a:spcPts val="800"/>
              </a:spcBef>
              <a:spcAft>
                <a:spcPts val="0"/>
              </a:spcAft>
              <a:buClr>
                <a:schemeClr val="dk1"/>
              </a:buClr>
              <a:buSzPts val="2100"/>
              <a:buFont typeface="Arial"/>
              <a:buNone/>
            </a:pPr>
            <a:r>
              <a:rPr lang="en" sz="2100" b="0" i="0" u="none" strike="noStrike" cap="none" dirty="0">
                <a:solidFill>
                  <a:schemeClr val="dk1"/>
                </a:solidFill>
                <a:latin typeface="+mj-lt"/>
                <a:ea typeface="Calibri"/>
                <a:cs typeface="Calibri"/>
                <a:sym typeface="Calibri"/>
              </a:rPr>
              <a:t>Dept. of AI, Fac. of Computer Science and IT, University of Malaya</a:t>
            </a:r>
            <a:endParaRPr sz="11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10</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Manufacturing</a:t>
            </a:r>
            <a:endParaRPr dirty="0">
              <a:latin typeface="+mj-lt"/>
            </a:endParaRPr>
          </a:p>
        </p:txBody>
      </p:sp>
      <p:sp>
        <p:nvSpPr>
          <p:cNvPr id="3" name="TextBox 2">
            <a:extLst>
              <a:ext uri="{FF2B5EF4-FFF2-40B4-BE49-F238E27FC236}">
                <a16:creationId xmlns:a16="http://schemas.microsoft.com/office/drawing/2014/main" id="{9429CDF6-414E-4645-B7FC-29EE0D888B10}"/>
              </a:ext>
            </a:extLst>
          </p:cNvPr>
          <p:cNvSpPr txBox="1"/>
          <p:nvPr/>
        </p:nvSpPr>
        <p:spPr>
          <a:xfrm>
            <a:off x="409652" y="4284929"/>
            <a:ext cx="4447641" cy="523220"/>
          </a:xfrm>
          <a:prstGeom prst="rect">
            <a:avLst/>
          </a:prstGeom>
          <a:noFill/>
        </p:spPr>
        <p:txBody>
          <a:bodyPr wrap="square" rtlCol="0">
            <a:spAutoFit/>
          </a:bodyPr>
          <a:lstStyle/>
          <a:p>
            <a:r>
              <a:rPr lang="en-SG" dirty="0"/>
              <a:t>https://www.youtube.com/watch?v=uobJbNyGVjo&amp;ab_channel=CasgainsCapital</a:t>
            </a:r>
          </a:p>
        </p:txBody>
      </p:sp>
      <p:pic>
        <p:nvPicPr>
          <p:cNvPr id="6" name="Picture 5" descr="A picture containing indoor&#10;&#10;Description automatically generated">
            <a:extLst>
              <a:ext uri="{FF2B5EF4-FFF2-40B4-BE49-F238E27FC236}">
                <a16:creationId xmlns:a16="http://schemas.microsoft.com/office/drawing/2014/main" id="{DB3A3C80-A536-4E17-A854-5A78D24DC2B0}"/>
              </a:ext>
            </a:extLst>
          </p:cNvPr>
          <p:cNvPicPr>
            <a:picLocks noChangeAspect="1"/>
          </p:cNvPicPr>
          <p:nvPr/>
        </p:nvPicPr>
        <p:blipFill>
          <a:blip r:embed="rId4"/>
          <a:stretch>
            <a:fillRect/>
          </a:stretch>
        </p:blipFill>
        <p:spPr>
          <a:xfrm>
            <a:off x="480973" y="1598081"/>
            <a:ext cx="4886554" cy="2613850"/>
          </a:xfrm>
          <a:prstGeom prst="rect">
            <a:avLst/>
          </a:prstGeom>
        </p:spPr>
      </p:pic>
      <p:sp>
        <p:nvSpPr>
          <p:cNvPr id="14" name="TextBox 13">
            <a:extLst>
              <a:ext uri="{FF2B5EF4-FFF2-40B4-BE49-F238E27FC236}">
                <a16:creationId xmlns:a16="http://schemas.microsoft.com/office/drawing/2014/main" id="{2D1F9852-2C04-41B6-AFA2-BB9ED7799B98}"/>
              </a:ext>
            </a:extLst>
          </p:cNvPr>
          <p:cNvSpPr txBox="1"/>
          <p:nvPr/>
        </p:nvSpPr>
        <p:spPr>
          <a:xfrm>
            <a:off x="480973" y="1217306"/>
            <a:ext cx="4500677" cy="307777"/>
          </a:xfrm>
          <a:prstGeom prst="rect">
            <a:avLst/>
          </a:prstGeom>
          <a:noFill/>
        </p:spPr>
        <p:txBody>
          <a:bodyPr wrap="square">
            <a:spAutoFit/>
          </a:bodyPr>
          <a:lstStyle/>
          <a:p>
            <a:pPr algn="l"/>
            <a:r>
              <a:rPr lang="en-US" b="1" i="0" dirty="0">
                <a:effectLst/>
                <a:latin typeface="Roboto" panose="02000000000000000000" pitchFamily="2" charset="0"/>
              </a:rPr>
              <a:t>Inside Tesla's Crazy AI Manufacturing Revolution</a:t>
            </a:r>
          </a:p>
        </p:txBody>
      </p:sp>
    </p:spTree>
    <p:extLst>
      <p:ext uri="{BB962C8B-B14F-4D97-AF65-F5344CB8AC3E}">
        <p14:creationId xmlns:p14="http://schemas.microsoft.com/office/powerpoint/2010/main" val="3943284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Healthcare</a:t>
            </a:r>
            <a:endParaRPr dirty="0">
              <a:latin typeface="+mj-lt"/>
            </a:endParaRPr>
          </a:p>
        </p:txBody>
      </p:sp>
      <p:pic>
        <p:nvPicPr>
          <p:cNvPr id="7" name="Picture 6" descr="Graphical user interface, text, application&#10;&#10;Description automatically generated">
            <a:extLst>
              <a:ext uri="{FF2B5EF4-FFF2-40B4-BE49-F238E27FC236}">
                <a16:creationId xmlns:a16="http://schemas.microsoft.com/office/drawing/2014/main" id="{B2692BE7-098B-402A-9CA6-EE50035E1674}"/>
              </a:ext>
            </a:extLst>
          </p:cNvPr>
          <p:cNvPicPr>
            <a:picLocks noChangeAspect="1"/>
          </p:cNvPicPr>
          <p:nvPr/>
        </p:nvPicPr>
        <p:blipFill>
          <a:blip r:embed="rId4"/>
          <a:stretch>
            <a:fillRect/>
          </a:stretch>
        </p:blipFill>
        <p:spPr>
          <a:xfrm>
            <a:off x="231049" y="1217306"/>
            <a:ext cx="4980821" cy="2339011"/>
          </a:xfrm>
          <a:prstGeom prst="rect">
            <a:avLst/>
          </a:prstGeom>
        </p:spPr>
      </p:pic>
      <p:grpSp>
        <p:nvGrpSpPr>
          <p:cNvPr id="18" name="Group 17">
            <a:extLst>
              <a:ext uri="{FF2B5EF4-FFF2-40B4-BE49-F238E27FC236}">
                <a16:creationId xmlns:a16="http://schemas.microsoft.com/office/drawing/2014/main" id="{D287B56E-329B-4A76-B751-0699120A9207}"/>
              </a:ext>
            </a:extLst>
          </p:cNvPr>
          <p:cNvGrpSpPr/>
          <p:nvPr/>
        </p:nvGrpSpPr>
        <p:grpSpPr>
          <a:xfrm>
            <a:off x="5961585" y="2868019"/>
            <a:ext cx="3166537" cy="2221078"/>
            <a:chOff x="5215740" y="2794405"/>
            <a:chExt cx="3166537" cy="2221078"/>
          </a:xfrm>
        </p:grpSpPr>
        <p:pic>
          <p:nvPicPr>
            <p:cNvPr id="14" name="Picture 13" descr="Graphical user interface, text, application&#10;&#10;Description automatically generated">
              <a:extLst>
                <a:ext uri="{FF2B5EF4-FFF2-40B4-BE49-F238E27FC236}">
                  <a16:creationId xmlns:a16="http://schemas.microsoft.com/office/drawing/2014/main" id="{8A83A441-CF88-4461-A3E2-29A2A327DFFD}"/>
                </a:ext>
              </a:extLst>
            </p:cNvPr>
            <p:cNvPicPr>
              <a:picLocks noChangeAspect="1"/>
            </p:cNvPicPr>
            <p:nvPr/>
          </p:nvPicPr>
          <p:blipFill>
            <a:blip r:embed="rId5"/>
            <a:stretch>
              <a:fillRect/>
            </a:stretch>
          </p:blipFill>
          <p:spPr>
            <a:xfrm>
              <a:off x="5215740" y="2794405"/>
              <a:ext cx="3166537" cy="2221078"/>
            </a:xfrm>
            <a:prstGeom prst="rect">
              <a:avLst/>
            </a:prstGeom>
          </p:spPr>
        </p:pic>
        <p:pic>
          <p:nvPicPr>
            <p:cNvPr id="17" name="Picture 16" descr="A picture containing circle&#10;&#10;Description automatically generated">
              <a:extLst>
                <a:ext uri="{FF2B5EF4-FFF2-40B4-BE49-F238E27FC236}">
                  <a16:creationId xmlns:a16="http://schemas.microsoft.com/office/drawing/2014/main" id="{91B4DB0E-3B70-46CA-82EE-46B35D6B6BE2}"/>
                </a:ext>
              </a:extLst>
            </p:cNvPr>
            <p:cNvPicPr>
              <a:picLocks noChangeAspect="1"/>
            </p:cNvPicPr>
            <p:nvPr/>
          </p:nvPicPr>
          <p:blipFill>
            <a:blip r:embed="rId6"/>
            <a:stretch>
              <a:fillRect/>
            </a:stretch>
          </p:blipFill>
          <p:spPr>
            <a:xfrm>
              <a:off x="7191255" y="3246335"/>
              <a:ext cx="1191022" cy="546237"/>
            </a:xfrm>
            <a:prstGeom prst="rect">
              <a:avLst/>
            </a:prstGeom>
          </p:spPr>
        </p:pic>
      </p:grpSp>
      <p:grpSp>
        <p:nvGrpSpPr>
          <p:cNvPr id="22" name="Group 21">
            <a:extLst>
              <a:ext uri="{FF2B5EF4-FFF2-40B4-BE49-F238E27FC236}">
                <a16:creationId xmlns:a16="http://schemas.microsoft.com/office/drawing/2014/main" id="{79C2AAB5-7EC4-4641-A591-744B850FD708}"/>
              </a:ext>
            </a:extLst>
          </p:cNvPr>
          <p:cNvGrpSpPr/>
          <p:nvPr/>
        </p:nvGrpSpPr>
        <p:grpSpPr>
          <a:xfrm>
            <a:off x="5781997" y="220903"/>
            <a:ext cx="2969569" cy="2521547"/>
            <a:chOff x="4727885" y="1406529"/>
            <a:chExt cx="3601723" cy="3058328"/>
          </a:xfrm>
        </p:grpSpPr>
        <p:grpSp>
          <p:nvGrpSpPr>
            <p:cNvPr id="23" name="Group 22">
              <a:extLst>
                <a:ext uri="{FF2B5EF4-FFF2-40B4-BE49-F238E27FC236}">
                  <a16:creationId xmlns:a16="http://schemas.microsoft.com/office/drawing/2014/main" id="{8AB927B1-C978-49F0-B0C6-38A086BCCC6A}"/>
                </a:ext>
              </a:extLst>
            </p:cNvPr>
            <p:cNvGrpSpPr/>
            <p:nvPr/>
          </p:nvGrpSpPr>
          <p:grpSpPr>
            <a:xfrm>
              <a:off x="4761895" y="1807146"/>
              <a:ext cx="3489926" cy="2657711"/>
              <a:chOff x="4712334" y="2177186"/>
              <a:chExt cx="4279445" cy="3258960"/>
            </a:xfrm>
          </p:grpSpPr>
          <p:pic>
            <p:nvPicPr>
              <p:cNvPr id="25" name="Picture 6" descr="The AI-powered 'dermatology assist' tool is a web-based application. Once launched, users will be able to aim their phone¿s camera to take three images of the skin. The AI analyses photos and draws from its knowledge of 288 conditions to give  possible matching conditions">
                <a:extLst>
                  <a:ext uri="{FF2B5EF4-FFF2-40B4-BE49-F238E27FC236}">
                    <a16:creationId xmlns:a16="http://schemas.microsoft.com/office/drawing/2014/main" id="{2F3CC142-AFBE-4874-B4F9-90597E49D6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2334" y="2177186"/>
                <a:ext cx="4279445" cy="280121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3C86DE1-575D-4DB8-ABD0-A3F108FE4DB3}"/>
                  </a:ext>
                </a:extLst>
              </p:cNvPr>
              <p:cNvSpPr txBox="1"/>
              <p:nvPr/>
            </p:nvSpPr>
            <p:spPr>
              <a:xfrm>
                <a:off x="4714241" y="4978400"/>
                <a:ext cx="4277538" cy="457746"/>
              </a:xfrm>
              <a:prstGeom prst="rect">
                <a:avLst/>
              </a:prstGeom>
              <a:noFill/>
            </p:spPr>
            <p:txBody>
              <a:bodyPr wrap="square">
                <a:spAutoFit/>
              </a:bodyPr>
              <a:lstStyle/>
              <a:p>
                <a:r>
                  <a:rPr lang="en-SG" sz="700" dirty="0">
                    <a:latin typeface="+mj-lt"/>
                  </a:rPr>
                  <a:t>https://australiannewsreview.com/google-unveils-ai-tool-that-can-identify-288-skin-conditions/</a:t>
                </a:r>
              </a:p>
            </p:txBody>
          </p:sp>
        </p:grpSp>
        <p:sp>
          <p:nvSpPr>
            <p:cNvPr id="24" name="TextBox 23">
              <a:extLst>
                <a:ext uri="{FF2B5EF4-FFF2-40B4-BE49-F238E27FC236}">
                  <a16:creationId xmlns:a16="http://schemas.microsoft.com/office/drawing/2014/main" id="{3D607E71-1F46-4225-920F-FA17C9D75F9E}"/>
                </a:ext>
              </a:extLst>
            </p:cNvPr>
            <p:cNvSpPr txBox="1"/>
            <p:nvPr/>
          </p:nvSpPr>
          <p:spPr>
            <a:xfrm>
              <a:off x="4727885" y="1406529"/>
              <a:ext cx="3601723" cy="373296"/>
            </a:xfrm>
            <a:prstGeom prst="rect">
              <a:avLst/>
            </a:prstGeom>
            <a:solidFill>
              <a:schemeClr val="bg1"/>
            </a:solidFill>
          </p:spPr>
          <p:txBody>
            <a:bodyPr wrap="square" rtlCol="0">
              <a:spAutoFit/>
            </a:bodyPr>
            <a:lstStyle/>
            <a:p>
              <a:pPr algn="ctr"/>
              <a:r>
                <a:rPr lang="en-SG" u="sng" dirty="0">
                  <a:latin typeface="+mj-lt"/>
                </a:rPr>
                <a:t>Google Skin Condition Prediction</a:t>
              </a:r>
              <a:endParaRPr lang="en-SG" b="0" i="0" u="sng" dirty="0">
                <a:solidFill>
                  <a:srgbClr val="212529"/>
                </a:solidFill>
                <a:effectLst/>
                <a:latin typeface="+mj-lt"/>
              </a:endParaRPr>
            </a:p>
          </p:txBody>
        </p:sp>
      </p:grpSp>
    </p:spTree>
    <p:extLst>
      <p:ext uri="{BB962C8B-B14F-4D97-AF65-F5344CB8AC3E}">
        <p14:creationId xmlns:p14="http://schemas.microsoft.com/office/powerpoint/2010/main" val="379291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text, application&#10;&#10;Description automatically generated">
            <a:extLst>
              <a:ext uri="{FF2B5EF4-FFF2-40B4-BE49-F238E27FC236}">
                <a16:creationId xmlns:a16="http://schemas.microsoft.com/office/drawing/2014/main" id="{88B617BB-65F0-4E7E-B8B0-D76DF16FF31C}"/>
              </a:ext>
            </a:extLst>
          </p:cNvPr>
          <p:cNvPicPr>
            <a:picLocks noChangeAspect="1"/>
          </p:cNvPicPr>
          <p:nvPr/>
        </p:nvPicPr>
        <p:blipFill>
          <a:blip r:embed="rId3"/>
          <a:stretch>
            <a:fillRect/>
          </a:stretch>
        </p:blipFill>
        <p:spPr>
          <a:xfrm>
            <a:off x="434388" y="2361760"/>
            <a:ext cx="3680733" cy="1849172"/>
          </a:xfrm>
          <a:prstGeom prst="rect">
            <a:avLst/>
          </a:prstGeom>
          <a:ln>
            <a:solidFill>
              <a:schemeClr val="accent5"/>
            </a:solidFill>
          </a:ln>
        </p:spPr>
      </p:pic>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Healthcare – 2021’s papers</a:t>
            </a:r>
            <a:endParaRPr dirty="0">
              <a:latin typeface="+mj-lt"/>
            </a:endParaRPr>
          </a:p>
        </p:txBody>
      </p:sp>
      <p:pic>
        <p:nvPicPr>
          <p:cNvPr id="3" name="Picture 2" descr="A screenshot of a computer&#10;&#10;Description automatically generated with low confidence">
            <a:extLst>
              <a:ext uri="{FF2B5EF4-FFF2-40B4-BE49-F238E27FC236}">
                <a16:creationId xmlns:a16="http://schemas.microsoft.com/office/drawing/2014/main" id="{6F5B005C-F655-4969-84DF-FA6A438BA28A}"/>
              </a:ext>
            </a:extLst>
          </p:cNvPr>
          <p:cNvPicPr>
            <a:picLocks noChangeAspect="1"/>
          </p:cNvPicPr>
          <p:nvPr/>
        </p:nvPicPr>
        <p:blipFill rotWithShape="1">
          <a:blip r:embed="rId5"/>
          <a:srcRect b="46901"/>
          <a:stretch/>
        </p:blipFill>
        <p:spPr>
          <a:xfrm>
            <a:off x="129529" y="1237176"/>
            <a:ext cx="5321910" cy="910322"/>
          </a:xfrm>
          <a:prstGeom prst="rect">
            <a:avLst/>
          </a:prstGeom>
          <a:ln>
            <a:solidFill>
              <a:schemeClr val="accent5"/>
            </a:solidFill>
          </a:ln>
        </p:spPr>
      </p:pic>
      <p:pic>
        <p:nvPicPr>
          <p:cNvPr id="5" name="Picture 4" descr="A picture containing text, indoor, screenshot&#10;&#10;Description automatically generated">
            <a:extLst>
              <a:ext uri="{FF2B5EF4-FFF2-40B4-BE49-F238E27FC236}">
                <a16:creationId xmlns:a16="http://schemas.microsoft.com/office/drawing/2014/main" id="{78D1B2C7-BF46-45C2-B0D1-E66D8F3CEFA8}"/>
              </a:ext>
            </a:extLst>
          </p:cNvPr>
          <p:cNvPicPr>
            <a:picLocks noChangeAspect="1"/>
          </p:cNvPicPr>
          <p:nvPr/>
        </p:nvPicPr>
        <p:blipFill>
          <a:blip r:embed="rId6"/>
          <a:stretch>
            <a:fillRect/>
          </a:stretch>
        </p:blipFill>
        <p:spPr>
          <a:xfrm>
            <a:off x="2996099" y="3906324"/>
            <a:ext cx="5930186" cy="1031337"/>
          </a:xfrm>
          <a:prstGeom prst="rect">
            <a:avLst/>
          </a:prstGeom>
          <a:ln>
            <a:solidFill>
              <a:schemeClr val="accent5"/>
            </a:solidFill>
          </a:ln>
        </p:spPr>
      </p:pic>
      <p:pic>
        <p:nvPicPr>
          <p:cNvPr id="11" name="Picture 10" descr="A picture containing text, indoor, screenshot&#10;&#10;Description automatically generated">
            <a:extLst>
              <a:ext uri="{FF2B5EF4-FFF2-40B4-BE49-F238E27FC236}">
                <a16:creationId xmlns:a16="http://schemas.microsoft.com/office/drawing/2014/main" id="{D4A77D95-5C8F-4B4A-8817-6ECFC1BA8846}"/>
              </a:ext>
            </a:extLst>
          </p:cNvPr>
          <p:cNvPicPr>
            <a:picLocks noChangeAspect="1"/>
          </p:cNvPicPr>
          <p:nvPr/>
        </p:nvPicPr>
        <p:blipFill>
          <a:blip r:embed="rId7"/>
          <a:stretch>
            <a:fillRect/>
          </a:stretch>
        </p:blipFill>
        <p:spPr>
          <a:xfrm>
            <a:off x="4865232" y="1673201"/>
            <a:ext cx="3971925" cy="1724025"/>
          </a:xfrm>
          <a:prstGeom prst="rect">
            <a:avLst/>
          </a:prstGeom>
          <a:ln>
            <a:solidFill>
              <a:schemeClr val="accent5"/>
            </a:solidFill>
          </a:ln>
        </p:spPr>
      </p:pic>
    </p:spTree>
    <p:extLst>
      <p:ext uri="{BB962C8B-B14F-4D97-AF65-F5344CB8AC3E}">
        <p14:creationId xmlns:p14="http://schemas.microsoft.com/office/powerpoint/2010/main" val="550779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Retails</a:t>
            </a:r>
            <a:endParaRPr dirty="0">
              <a:latin typeface="+mj-lt"/>
            </a:endParaRPr>
          </a:p>
        </p:txBody>
      </p:sp>
      <p:pic>
        <p:nvPicPr>
          <p:cNvPr id="6146" name="Picture 2" descr="Top use cases of artificial Intelligence in Retail Industry - USM">
            <a:extLst>
              <a:ext uri="{FF2B5EF4-FFF2-40B4-BE49-F238E27FC236}">
                <a16:creationId xmlns:a16="http://schemas.microsoft.com/office/drawing/2014/main" id="{313BCBDE-6B8D-41E6-91D3-7DBDE1A10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07" y="2484091"/>
            <a:ext cx="3614168" cy="22439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8140AC-FBA5-477F-A8AB-3E68B4A05D73}"/>
              </a:ext>
            </a:extLst>
          </p:cNvPr>
          <p:cNvSpPr txBox="1"/>
          <p:nvPr/>
        </p:nvSpPr>
        <p:spPr>
          <a:xfrm>
            <a:off x="110783" y="4728002"/>
            <a:ext cx="3728392" cy="415498"/>
          </a:xfrm>
          <a:prstGeom prst="rect">
            <a:avLst/>
          </a:prstGeom>
          <a:noFill/>
        </p:spPr>
        <p:txBody>
          <a:bodyPr wrap="square">
            <a:spAutoFit/>
          </a:bodyPr>
          <a:lstStyle/>
          <a:p>
            <a:r>
              <a:rPr lang="en-SG" sz="1050" dirty="0"/>
              <a:t>https://usmsystems.com/top-use-cases-of-artificial-intelligence-in-retail-industry/</a:t>
            </a:r>
          </a:p>
        </p:txBody>
      </p:sp>
      <p:sp>
        <p:nvSpPr>
          <p:cNvPr id="20" name="TextBox 19">
            <a:extLst>
              <a:ext uri="{FF2B5EF4-FFF2-40B4-BE49-F238E27FC236}">
                <a16:creationId xmlns:a16="http://schemas.microsoft.com/office/drawing/2014/main" id="{C2F72F9B-8132-47BF-86AA-8CBF22E663BB}"/>
              </a:ext>
            </a:extLst>
          </p:cNvPr>
          <p:cNvSpPr txBox="1"/>
          <p:nvPr/>
        </p:nvSpPr>
        <p:spPr>
          <a:xfrm>
            <a:off x="2286000" y="2417405"/>
            <a:ext cx="4572000" cy="307777"/>
          </a:xfrm>
          <a:prstGeom prst="rect">
            <a:avLst/>
          </a:prstGeom>
          <a:noFill/>
        </p:spPr>
        <p:txBody>
          <a:bodyPr wrap="square">
            <a:spAutoFit/>
          </a:bodyPr>
          <a:lstStyle/>
          <a:p>
            <a:r>
              <a:rPr lang="en-SG" sz="1400" dirty="0"/>
              <a:t>u</a:t>
            </a:r>
            <a:endParaRPr lang="en-SG" dirty="0"/>
          </a:p>
        </p:txBody>
      </p:sp>
      <p:pic>
        <p:nvPicPr>
          <p:cNvPr id="6150" name="Picture 6">
            <a:extLst>
              <a:ext uri="{FF2B5EF4-FFF2-40B4-BE49-F238E27FC236}">
                <a16:creationId xmlns:a16="http://schemas.microsoft.com/office/drawing/2014/main" id="{2D17D925-95A0-49A7-A4C4-6BA08E681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6911" y="1508596"/>
            <a:ext cx="4687988" cy="3399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10;&#10;Description automatically generated">
            <a:extLst>
              <a:ext uri="{FF2B5EF4-FFF2-40B4-BE49-F238E27FC236}">
                <a16:creationId xmlns:a16="http://schemas.microsoft.com/office/drawing/2014/main" id="{E601B2A5-9E4C-4B47-9758-84FBCF81F271}"/>
              </a:ext>
            </a:extLst>
          </p:cNvPr>
          <p:cNvPicPr>
            <a:picLocks noChangeAspect="1"/>
          </p:cNvPicPr>
          <p:nvPr/>
        </p:nvPicPr>
        <p:blipFill>
          <a:blip r:embed="rId6"/>
          <a:stretch>
            <a:fillRect/>
          </a:stretch>
        </p:blipFill>
        <p:spPr>
          <a:xfrm>
            <a:off x="2708147" y="266158"/>
            <a:ext cx="6016752" cy="1048374"/>
          </a:xfrm>
          <a:prstGeom prst="rect">
            <a:avLst/>
          </a:prstGeom>
        </p:spPr>
      </p:pic>
      <p:sp>
        <p:nvSpPr>
          <p:cNvPr id="27" name="TextBox 26">
            <a:extLst>
              <a:ext uri="{FF2B5EF4-FFF2-40B4-BE49-F238E27FC236}">
                <a16:creationId xmlns:a16="http://schemas.microsoft.com/office/drawing/2014/main" id="{B2647624-AC1C-40B6-83A3-F057FD829D35}"/>
              </a:ext>
            </a:extLst>
          </p:cNvPr>
          <p:cNvSpPr txBox="1"/>
          <p:nvPr/>
        </p:nvSpPr>
        <p:spPr>
          <a:xfrm>
            <a:off x="4693454" y="4867192"/>
            <a:ext cx="4572000" cy="261610"/>
          </a:xfrm>
          <a:prstGeom prst="rect">
            <a:avLst/>
          </a:prstGeom>
          <a:noFill/>
        </p:spPr>
        <p:txBody>
          <a:bodyPr wrap="square">
            <a:spAutoFit/>
          </a:bodyPr>
          <a:lstStyle/>
          <a:p>
            <a:r>
              <a:rPr lang="en-SG" sz="1050" dirty="0"/>
              <a:t>https://medium.com/@humansforai/retail-d4ca38b4de3f</a:t>
            </a:r>
          </a:p>
        </p:txBody>
      </p:sp>
    </p:spTree>
    <p:extLst>
      <p:ext uri="{BB962C8B-B14F-4D97-AF65-F5344CB8AC3E}">
        <p14:creationId xmlns:p14="http://schemas.microsoft.com/office/powerpoint/2010/main" val="260958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Transportation</a:t>
            </a:r>
            <a:endParaRPr dirty="0">
              <a:latin typeface="+mj-lt"/>
            </a:endParaRPr>
          </a:p>
        </p:txBody>
      </p:sp>
      <p:pic>
        <p:nvPicPr>
          <p:cNvPr id="4" name="Picture 3">
            <a:extLst>
              <a:ext uri="{FF2B5EF4-FFF2-40B4-BE49-F238E27FC236}">
                <a16:creationId xmlns:a16="http://schemas.microsoft.com/office/drawing/2014/main" id="{DBCC8AA3-13AE-4444-9CC5-24E1903E16B2}"/>
              </a:ext>
            </a:extLst>
          </p:cNvPr>
          <p:cNvPicPr>
            <a:picLocks noChangeAspect="1"/>
          </p:cNvPicPr>
          <p:nvPr/>
        </p:nvPicPr>
        <p:blipFill>
          <a:blip r:embed="rId5"/>
          <a:stretch>
            <a:fillRect/>
          </a:stretch>
        </p:blipFill>
        <p:spPr>
          <a:xfrm>
            <a:off x="185736" y="1670154"/>
            <a:ext cx="3864987" cy="2415617"/>
          </a:xfrm>
          <a:prstGeom prst="rect">
            <a:avLst/>
          </a:prstGeom>
        </p:spPr>
      </p:pic>
      <p:sp>
        <p:nvSpPr>
          <p:cNvPr id="14" name="TextBox 13">
            <a:extLst>
              <a:ext uri="{FF2B5EF4-FFF2-40B4-BE49-F238E27FC236}">
                <a16:creationId xmlns:a16="http://schemas.microsoft.com/office/drawing/2014/main" id="{2B51D54A-D4B6-445D-B010-292D4EB1B51A}"/>
              </a:ext>
            </a:extLst>
          </p:cNvPr>
          <p:cNvSpPr txBox="1"/>
          <p:nvPr/>
        </p:nvSpPr>
        <p:spPr>
          <a:xfrm>
            <a:off x="185736" y="1208489"/>
            <a:ext cx="4386264" cy="461665"/>
          </a:xfrm>
          <a:prstGeom prst="rect">
            <a:avLst/>
          </a:prstGeom>
          <a:noFill/>
        </p:spPr>
        <p:txBody>
          <a:bodyPr wrap="square">
            <a:spAutoFit/>
          </a:bodyPr>
          <a:lstStyle/>
          <a:p>
            <a:r>
              <a:rPr lang="en-US" sz="2400" b="1" dirty="0">
                <a:latin typeface="+mj-lt"/>
              </a:rPr>
              <a:t>Tokyo – Autonomous Taxi</a:t>
            </a:r>
            <a:endParaRPr lang="en-SG" sz="2400" b="1" dirty="0">
              <a:latin typeface="+mj-lt"/>
            </a:endParaRPr>
          </a:p>
        </p:txBody>
      </p:sp>
      <p:sp>
        <p:nvSpPr>
          <p:cNvPr id="16" name="TextBox 15">
            <a:extLst>
              <a:ext uri="{FF2B5EF4-FFF2-40B4-BE49-F238E27FC236}">
                <a16:creationId xmlns:a16="http://schemas.microsoft.com/office/drawing/2014/main" id="{8D55CB87-6C44-4158-B328-B6D7B4DD611E}"/>
              </a:ext>
            </a:extLst>
          </p:cNvPr>
          <p:cNvSpPr txBox="1"/>
          <p:nvPr/>
        </p:nvSpPr>
        <p:spPr>
          <a:xfrm>
            <a:off x="900372" y="3781122"/>
            <a:ext cx="2488714" cy="307777"/>
          </a:xfrm>
          <a:prstGeom prst="rect">
            <a:avLst/>
          </a:prstGeom>
          <a:noFill/>
        </p:spPr>
        <p:txBody>
          <a:bodyPr wrap="square">
            <a:spAutoFit/>
          </a:bodyPr>
          <a:lstStyle/>
          <a:p>
            <a:r>
              <a:rPr lang="en-SG" b="0" i="0" dirty="0">
                <a:solidFill>
                  <a:srgbClr val="FFFFFF"/>
                </a:solidFill>
                <a:effectLst/>
                <a:latin typeface="+mj-lt"/>
              </a:rPr>
              <a:t>https://asia.nikkei.com/</a:t>
            </a:r>
            <a:endParaRPr lang="en-SG" dirty="0">
              <a:latin typeface="+mj-lt"/>
            </a:endParaRPr>
          </a:p>
        </p:txBody>
      </p:sp>
      <p:sp>
        <p:nvSpPr>
          <p:cNvPr id="18" name="TextBox 17">
            <a:extLst>
              <a:ext uri="{FF2B5EF4-FFF2-40B4-BE49-F238E27FC236}">
                <a16:creationId xmlns:a16="http://schemas.microsoft.com/office/drawing/2014/main" id="{937FAC58-688D-4F55-9D55-2BC52C61482A}"/>
              </a:ext>
            </a:extLst>
          </p:cNvPr>
          <p:cNvSpPr txBox="1"/>
          <p:nvPr/>
        </p:nvSpPr>
        <p:spPr>
          <a:xfrm>
            <a:off x="4810238" y="1300444"/>
            <a:ext cx="3704204" cy="707886"/>
          </a:xfrm>
          <a:prstGeom prst="rect">
            <a:avLst/>
          </a:prstGeom>
          <a:noFill/>
        </p:spPr>
        <p:txBody>
          <a:bodyPr wrap="square">
            <a:spAutoFit/>
          </a:bodyPr>
          <a:lstStyle/>
          <a:p>
            <a:pPr algn="ctr"/>
            <a:r>
              <a:rPr lang="en-US" sz="2000" b="1" i="0" u="none" strike="noStrike" dirty="0">
                <a:solidFill>
                  <a:schemeClr val="tx1"/>
                </a:solidFill>
                <a:effectLst/>
                <a:latin typeface="+mj-lt"/>
              </a:rPr>
              <a:t>Waymo company - self-driving minivans and trucks</a:t>
            </a:r>
            <a:endParaRPr lang="en-SG" sz="2000" b="1" dirty="0">
              <a:solidFill>
                <a:schemeClr val="tx1"/>
              </a:solidFill>
              <a:latin typeface="+mj-lt"/>
            </a:endParaRPr>
          </a:p>
        </p:txBody>
      </p:sp>
      <p:pic>
        <p:nvPicPr>
          <p:cNvPr id="9" name="Online Media 8" title="A ride in a Waymo driverless car">
            <a:hlinkClick r:id="" action="ppaction://media"/>
            <a:extLst>
              <a:ext uri="{FF2B5EF4-FFF2-40B4-BE49-F238E27FC236}">
                <a16:creationId xmlns:a16="http://schemas.microsoft.com/office/drawing/2014/main" id="{51DB57A7-F011-45F1-93A2-8F98BB71F407}"/>
              </a:ext>
            </a:extLst>
          </p:cNvPr>
          <p:cNvPicPr>
            <a:picLocks noRot="1" noChangeAspect="1"/>
          </p:cNvPicPr>
          <p:nvPr>
            <a:videoFile r:link="rId1"/>
          </p:nvPr>
        </p:nvPicPr>
        <p:blipFill>
          <a:blip r:embed="rId6"/>
          <a:stretch>
            <a:fillRect/>
          </a:stretch>
        </p:blipFill>
        <p:spPr>
          <a:xfrm>
            <a:off x="4231560" y="2051995"/>
            <a:ext cx="4665698" cy="2636119"/>
          </a:xfrm>
          <a:prstGeom prst="rect">
            <a:avLst/>
          </a:prstGeom>
        </p:spPr>
      </p:pic>
    </p:spTree>
    <p:extLst>
      <p:ext uri="{BB962C8B-B14F-4D97-AF65-F5344CB8AC3E}">
        <p14:creationId xmlns:p14="http://schemas.microsoft.com/office/powerpoint/2010/main" val="334393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Transportation - Traffic</a:t>
            </a:r>
            <a:endParaRPr dirty="0">
              <a:latin typeface="+mj-lt"/>
            </a:endParaRPr>
          </a:p>
        </p:txBody>
      </p:sp>
      <p:pic>
        <p:nvPicPr>
          <p:cNvPr id="3" name="Picture 2" descr="Graphical user interface, application&#10;&#10;Description automatically generated">
            <a:extLst>
              <a:ext uri="{FF2B5EF4-FFF2-40B4-BE49-F238E27FC236}">
                <a16:creationId xmlns:a16="http://schemas.microsoft.com/office/drawing/2014/main" id="{29FAFE08-9F62-4AD0-B1D0-67E2CB082550}"/>
              </a:ext>
            </a:extLst>
          </p:cNvPr>
          <p:cNvPicPr>
            <a:picLocks noChangeAspect="1"/>
          </p:cNvPicPr>
          <p:nvPr/>
        </p:nvPicPr>
        <p:blipFill>
          <a:blip r:embed="rId5"/>
          <a:stretch>
            <a:fillRect/>
          </a:stretch>
        </p:blipFill>
        <p:spPr>
          <a:xfrm>
            <a:off x="273504" y="1306422"/>
            <a:ext cx="3913867" cy="2287928"/>
          </a:xfrm>
          <a:prstGeom prst="rect">
            <a:avLst/>
          </a:prstGeom>
        </p:spPr>
      </p:pic>
      <p:sp>
        <p:nvSpPr>
          <p:cNvPr id="12" name="TextBox 11">
            <a:extLst>
              <a:ext uri="{FF2B5EF4-FFF2-40B4-BE49-F238E27FC236}">
                <a16:creationId xmlns:a16="http://schemas.microsoft.com/office/drawing/2014/main" id="{D8987180-E26C-4A20-A012-7438767D004F}"/>
              </a:ext>
            </a:extLst>
          </p:cNvPr>
          <p:cNvSpPr txBox="1"/>
          <p:nvPr/>
        </p:nvSpPr>
        <p:spPr>
          <a:xfrm>
            <a:off x="4935333" y="1863864"/>
            <a:ext cx="3704204" cy="400110"/>
          </a:xfrm>
          <a:prstGeom prst="rect">
            <a:avLst/>
          </a:prstGeom>
          <a:noFill/>
        </p:spPr>
        <p:txBody>
          <a:bodyPr wrap="square">
            <a:spAutoFit/>
          </a:bodyPr>
          <a:lstStyle/>
          <a:p>
            <a:pPr algn="ctr"/>
            <a:r>
              <a:rPr lang="en-US" sz="2000" b="1" i="0" u="none" strike="noStrike" dirty="0">
                <a:solidFill>
                  <a:schemeClr val="tx1"/>
                </a:solidFill>
                <a:effectLst/>
                <a:latin typeface="+mj-lt"/>
              </a:rPr>
              <a:t>Drone Taxi</a:t>
            </a:r>
            <a:endParaRPr lang="en-SG" sz="2000" b="1" dirty="0">
              <a:solidFill>
                <a:schemeClr val="tx1"/>
              </a:solidFill>
              <a:latin typeface="+mj-lt"/>
            </a:endParaRPr>
          </a:p>
        </p:txBody>
      </p:sp>
      <p:pic>
        <p:nvPicPr>
          <p:cNvPr id="5" name="Online Media 4" title="EHang AAV's first public &quot;drone taxi&quot; demonstration of passenger flight in Vienna ｜ EHang">
            <a:hlinkClick r:id="" action="ppaction://media"/>
            <a:extLst>
              <a:ext uri="{FF2B5EF4-FFF2-40B4-BE49-F238E27FC236}">
                <a16:creationId xmlns:a16="http://schemas.microsoft.com/office/drawing/2014/main" id="{8A42EDF3-B77F-423C-98F3-51546860CE93}"/>
              </a:ext>
            </a:extLst>
          </p:cNvPr>
          <p:cNvPicPr>
            <a:picLocks noRot="1" noChangeAspect="1"/>
          </p:cNvPicPr>
          <p:nvPr>
            <a:videoFile r:link="rId1"/>
          </p:nvPr>
        </p:nvPicPr>
        <p:blipFill>
          <a:blip r:embed="rId6"/>
          <a:stretch>
            <a:fillRect/>
          </a:stretch>
        </p:blipFill>
        <p:spPr>
          <a:xfrm>
            <a:off x="4430871" y="2355543"/>
            <a:ext cx="4713129" cy="2662918"/>
          </a:xfrm>
          <a:prstGeom prst="rect">
            <a:avLst/>
          </a:prstGeom>
        </p:spPr>
      </p:pic>
    </p:spTree>
    <p:extLst>
      <p:ext uri="{BB962C8B-B14F-4D97-AF65-F5344CB8AC3E}">
        <p14:creationId xmlns:p14="http://schemas.microsoft.com/office/powerpoint/2010/main" val="31550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16</a:t>
            </a:fld>
            <a:endParaRPr lang="en-SG">
              <a:latin typeface="+mj-lt"/>
            </a:endParaRPr>
          </a:p>
        </p:txBody>
      </p:sp>
      <p:sp>
        <p:nvSpPr>
          <p:cNvPr id="10" name="Google Shape;147;p27">
            <a:extLst>
              <a:ext uri="{FF2B5EF4-FFF2-40B4-BE49-F238E27FC236}">
                <a16:creationId xmlns:a16="http://schemas.microsoft.com/office/drawing/2014/main" id="{89A09284-9671-4CAE-90AB-706232F0FAF9}"/>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AI affect employment? </a:t>
            </a:r>
            <a:endParaRPr dirty="0">
              <a:latin typeface="+mj-lt"/>
            </a:endParaRPr>
          </a:p>
        </p:txBody>
      </p:sp>
      <p:pic>
        <p:nvPicPr>
          <p:cNvPr id="6" name="Picture 5" descr="Text&#10;&#10;Description automatically generated with medium confidence">
            <a:extLst>
              <a:ext uri="{FF2B5EF4-FFF2-40B4-BE49-F238E27FC236}">
                <a16:creationId xmlns:a16="http://schemas.microsoft.com/office/drawing/2014/main" id="{7B979D1C-EA73-4C8F-9B6B-747A89571716}"/>
              </a:ext>
            </a:extLst>
          </p:cNvPr>
          <p:cNvPicPr>
            <a:picLocks noChangeAspect="1"/>
          </p:cNvPicPr>
          <p:nvPr/>
        </p:nvPicPr>
        <p:blipFill>
          <a:blip r:embed="rId4"/>
          <a:stretch>
            <a:fillRect/>
          </a:stretch>
        </p:blipFill>
        <p:spPr>
          <a:xfrm>
            <a:off x="151193" y="1685779"/>
            <a:ext cx="5837483" cy="3086398"/>
          </a:xfrm>
          <a:prstGeom prst="rect">
            <a:avLst/>
          </a:prstGeom>
        </p:spPr>
      </p:pic>
      <p:pic>
        <p:nvPicPr>
          <p:cNvPr id="11" name="Picture 10" descr="Text&#10;&#10;Description automatically generated">
            <a:extLst>
              <a:ext uri="{FF2B5EF4-FFF2-40B4-BE49-F238E27FC236}">
                <a16:creationId xmlns:a16="http://schemas.microsoft.com/office/drawing/2014/main" id="{76CE2596-6339-4C44-A3CC-5B250DC0CD2B}"/>
              </a:ext>
            </a:extLst>
          </p:cNvPr>
          <p:cNvPicPr>
            <a:picLocks noChangeAspect="1"/>
          </p:cNvPicPr>
          <p:nvPr/>
        </p:nvPicPr>
        <p:blipFill>
          <a:blip r:embed="rId5"/>
          <a:stretch>
            <a:fillRect/>
          </a:stretch>
        </p:blipFill>
        <p:spPr>
          <a:xfrm>
            <a:off x="4675030" y="910279"/>
            <a:ext cx="4468969" cy="892157"/>
          </a:xfrm>
          <a:prstGeom prst="rect">
            <a:avLst/>
          </a:prstGeom>
        </p:spPr>
      </p:pic>
    </p:spTree>
    <p:extLst>
      <p:ext uri="{BB962C8B-B14F-4D97-AF65-F5344CB8AC3E}">
        <p14:creationId xmlns:p14="http://schemas.microsoft.com/office/powerpoint/2010/main" val="159445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17</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Current AI limitation</a:t>
            </a:r>
            <a:endParaRPr dirty="0">
              <a:latin typeface="+mj-lt"/>
            </a:endParaRPr>
          </a:p>
        </p:txBody>
      </p:sp>
      <p:pic>
        <p:nvPicPr>
          <p:cNvPr id="6" name="Picture 5" descr="Timeline&#10;&#10;Description automatically generated">
            <a:extLst>
              <a:ext uri="{FF2B5EF4-FFF2-40B4-BE49-F238E27FC236}">
                <a16:creationId xmlns:a16="http://schemas.microsoft.com/office/drawing/2014/main" id="{2FE4613D-5AB2-46AD-A351-0A6432F0F9AE}"/>
              </a:ext>
            </a:extLst>
          </p:cNvPr>
          <p:cNvPicPr>
            <a:picLocks noChangeAspect="1"/>
          </p:cNvPicPr>
          <p:nvPr/>
        </p:nvPicPr>
        <p:blipFill>
          <a:blip r:embed="rId4"/>
          <a:stretch>
            <a:fillRect/>
          </a:stretch>
        </p:blipFill>
        <p:spPr>
          <a:xfrm>
            <a:off x="909637" y="1640527"/>
            <a:ext cx="7324725" cy="2914650"/>
          </a:xfrm>
          <a:prstGeom prst="rect">
            <a:avLst/>
          </a:prstGeom>
        </p:spPr>
      </p:pic>
    </p:spTree>
    <p:extLst>
      <p:ext uri="{BB962C8B-B14F-4D97-AF65-F5344CB8AC3E}">
        <p14:creationId xmlns:p14="http://schemas.microsoft.com/office/powerpoint/2010/main" val="2766588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AI Robot - Sophia </a:t>
            </a:r>
            <a:endParaRPr dirty="0">
              <a:latin typeface="+mj-lt"/>
            </a:endParaRPr>
          </a:p>
        </p:txBody>
      </p:sp>
      <p:pic>
        <p:nvPicPr>
          <p:cNvPr id="3" name="Online Media 2" title="Hong Kong company aims to mass produce human-like robots for health care uses">
            <a:hlinkClick r:id="" action="ppaction://media"/>
            <a:extLst>
              <a:ext uri="{FF2B5EF4-FFF2-40B4-BE49-F238E27FC236}">
                <a16:creationId xmlns:a16="http://schemas.microsoft.com/office/drawing/2014/main" id="{F7A2607B-17A1-4E82-A540-358E1E6AC69B}"/>
              </a:ext>
            </a:extLst>
          </p:cNvPr>
          <p:cNvPicPr>
            <a:picLocks noRot="1" noChangeAspect="1"/>
          </p:cNvPicPr>
          <p:nvPr>
            <a:videoFile r:link="rId1"/>
          </p:nvPr>
        </p:nvPicPr>
        <p:blipFill>
          <a:blip r:embed="rId5"/>
          <a:stretch>
            <a:fillRect/>
          </a:stretch>
        </p:blipFill>
        <p:spPr>
          <a:xfrm>
            <a:off x="1748790" y="1429392"/>
            <a:ext cx="5646420" cy="3190227"/>
          </a:xfrm>
          <a:prstGeom prst="rect">
            <a:avLst/>
          </a:prstGeom>
        </p:spPr>
      </p:pic>
    </p:spTree>
    <p:extLst>
      <p:ext uri="{BB962C8B-B14F-4D97-AF65-F5344CB8AC3E}">
        <p14:creationId xmlns:p14="http://schemas.microsoft.com/office/powerpoint/2010/main" val="37530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19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human brain works? </a:t>
            </a:r>
            <a:endParaRPr dirty="0">
              <a:latin typeface="+mj-lt"/>
            </a:endParaRPr>
          </a:p>
        </p:txBody>
      </p:sp>
      <p:pic>
        <p:nvPicPr>
          <p:cNvPr id="1026" name="Picture 2" descr="How big is the brain? Who knows—even our best efforts to calculate its  capacity are flawed and meaningless.">
            <a:extLst>
              <a:ext uri="{FF2B5EF4-FFF2-40B4-BE49-F238E27FC236}">
                <a16:creationId xmlns:a16="http://schemas.microsoft.com/office/drawing/2014/main" id="{D0DCF425-28CD-4D89-A5B3-57CBC77FF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21" y="1429392"/>
            <a:ext cx="4139222" cy="29533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2B977F2-445D-4C47-9B61-861793DBAA9D}"/>
              </a:ext>
            </a:extLst>
          </p:cNvPr>
          <p:cNvPicPr>
            <a:picLocks noChangeAspect="1"/>
          </p:cNvPicPr>
          <p:nvPr/>
        </p:nvPicPr>
        <p:blipFill>
          <a:blip r:embed="rId5"/>
          <a:stretch>
            <a:fillRect/>
          </a:stretch>
        </p:blipFill>
        <p:spPr>
          <a:xfrm>
            <a:off x="4930018" y="1833924"/>
            <a:ext cx="3324447" cy="2144268"/>
          </a:xfrm>
          <a:prstGeom prst="rect">
            <a:avLst/>
          </a:prstGeom>
        </p:spPr>
      </p:pic>
      <p:sp>
        <p:nvSpPr>
          <p:cNvPr id="9" name="TextBox 8">
            <a:extLst>
              <a:ext uri="{FF2B5EF4-FFF2-40B4-BE49-F238E27FC236}">
                <a16:creationId xmlns:a16="http://schemas.microsoft.com/office/drawing/2014/main" id="{4061971A-E432-4F55-AE3C-7806732D9F69}"/>
              </a:ext>
            </a:extLst>
          </p:cNvPr>
          <p:cNvSpPr txBox="1"/>
          <p:nvPr/>
        </p:nvSpPr>
        <p:spPr>
          <a:xfrm>
            <a:off x="210457" y="4603627"/>
            <a:ext cx="4572000" cy="307777"/>
          </a:xfrm>
          <a:prstGeom prst="rect">
            <a:avLst/>
          </a:prstGeom>
          <a:noFill/>
        </p:spPr>
        <p:txBody>
          <a:bodyPr wrap="square">
            <a:spAutoFit/>
          </a:bodyPr>
          <a:lstStyle/>
          <a:p>
            <a:r>
              <a:rPr lang="en-SG" dirty="0"/>
              <a:t>https://www.livescience.com/29365-human-brain.html</a:t>
            </a:r>
          </a:p>
        </p:txBody>
      </p:sp>
      <p:sp>
        <p:nvSpPr>
          <p:cNvPr id="5" name="TextBox 4">
            <a:extLst>
              <a:ext uri="{FF2B5EF4-FFF2-40B4-BE49-F238E27FC236}">
                <a16:creationId xmlns:a16="http://schemas.microsoft.com/office/drawing/2014/main" id="{06A0BCE7-E4F7-425E-AFCC-F132810407E7}"/>
              </a:ext>
            </a:extLst>
          </p:cNvPr>
          <p:cNvSpPr txBox="1"/>
          <p:nvPr/>
        </p:nvSpPr>
        <p:spPr>
          <a:xfrm>
            <a:off x="5050970" y="1394213"/>
            <a:ext cx="2634344" cy="307777"/>
          </a:xfrm>
          <a:prstGeom prst="rect">
            <a:avLst/>
          </a:prstGeom>
          <a:noFill/>
        </p:spPr>
        <p:txBody>
          <a:bodyPr wrap="square" rtlCol="0">
            <a:spAutoFit/>
          </a:bodyPr>
          <a:lstStyle/>
          <a:p>
            <a:pPr algn="ctr"/>
            <a:r>
              <a:rPr lang="en-SG" b="1" dirty="0"/>
              <a:t>86 billions of neurons </a:t>
            </a:r>
          </a:p>
        </p:txBody>
      </p:sp>
    </p:spTree>
    <p:extLst>
      <p:ext uri="{BB962C8B-B14F-4D97-AF65-F5344CB8AC3E}">
        <p14:creationId xmlns:p14="http://schemas.microsoft.com/office/powerpoint/2010/main" val="201863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Innovative Way to Learn Machine Learning</a:t>
            </a:r>
            <a:endParaRPr dirty="0">
              <a:latin typeface="+mj-lt"/>
            </a:endParaRPr>
          </a:p>
        </p:txBody>
      </p:sp>
      <p:sp>
        <p:nvSpPr>
          <p:cNvPr id="148" name="Google Shape;148;p27"/>
          <p:cNvSpPr txBox="1"/>
          <p:nvPr/>
        </p:nvSpPr>
        <p:spPr>
          <a:xfrm>
            <a:off x="338136" y="1429392"/>
            <a:ext cx="8677274" cy="3393206"/>
          </a:xfrm>
          <a:prstGeom prst="rect">
            <a:avLst/>
          </a:prstGeom>
          <a:noFill/>
          <a:ln>
            <a:noFill/>
          </a:ln>
        </p:spPr>
        <p:txBody>
          <a:bodyPr spcFirstLastPara="1" wrap="square" lIns="68575" tIns="34275" rIns="68575" bIns="34275" anchor="t" anchorCtr="0">
            <a:spAutoFit/>
          </a:bodyPr>
          <a:lstStyle/>
          <a:p>
            <a:pPr marL="457200" marR="0" lvl="0" indent="-457200" algn="l" rtl="0">
              <a:spcBef>
                <a:spcPts val="0"/>
              </a:spcBef>
              <a:spcAft>
                <a:spcPts val="0"/>
              </a:spcAft>
              <a:buFont typeface="Arial" panose="020B0604020202020204" pitchFamily="34" charset="0"/>
              <a:buChar char="•"/>
            </a:pPr>
            <a:r>
              <a:rPr lang="en-SG" sz="2400" dirty="0">
                <a:latin typeface="+mj-lt"/>
              </a:rPr>
              <a:t>We all learn together - sharing sessions </a:t>
            </a:r>
          </a:p>
          <a:p>
            <a:pPr marL="457200" marR="0" lvl="0" indent="-457200" algn="l" rtl="0">
              <a:spcBef>
                <a:spcPts val="0"/>
              </a:spcBef>
              <a:spcAft>
                <a:spcPts val="0"/>
              </a:spcAft>
              <a:buFont typeface="Arial" panose="020B0604020202020204" pitchFamily="34" charset="0"/>
              <a:buChar char="•"/>
            </a:pPr>
            <a:r>
              <a:rPr lang="en-SG" sz="2400" dirty="0">
                <a:latin typeface="+mj-lt"/>
              </a:rPr>
              <a:t>Students are expected to learn most techniques online by themselves. </a:t>
            </a:r>
          </a:p>
          <a:p>
            <a:pPr marL="457200" marR="0" lvl="0" indent="-457200" algn="l" rtl="0">
              <a:spcBef>
                <a:spcPts val="0"/>
              </a:spcBef>
              <a:spcAft>
                <a:spcPts val="0"/>
              </a:spcAft>
              <a:buFont typeface="Arial" panose="020B0604020202020204" pitchFamily="34" charset="0"/>
              <a:buChar char="•"/>
            </a:pPr>
            <a:r>
              <a:rPr lang="en-SG" sz="2400" dirty="0">
                <a:latin typeface="+mj-lt"/>
              </a:rPr>
              <a:t>What is the use of this course? </a:t>
            </a:r>
          </a:p>
          <a:p>
            <a:pPr marL="1076325" lvl="1" indent="-457200">
              <a:buFont typeface="Arial" panose="020B0604020202020204" pitchFamily="34" charset="0"/>
              <a:buChar char="•"/>
            </a:pPr>
            <a:r>
              <a:rPr lang="en-SG" sz="2400" dirty="0">
                <a:latin typeface="+mj-lt"/>
              </a:rPr>
              <a:t>This course provides concepts and understandings that cannot be easily self-learned.</a:t>
            </a:r>
          </a:p>
          <a:p>
            <a:pPr marL="1076325" lvl="1" indent="-457200">
              <a:buFont typeface="Arial" panose="020B0604020202020204" pitchFamily="34" charset="0"/>
              <a:buChar char="•"/>
            </a:pPr>
            <a:r>
              <a:rPr lang="en-SG" sz="2400" dirty="0">
                <a:latin typeface="+mj-lt"/>
              </a:rPr>
              <a:t>This course provides the real life experience for doing deep learning. </a:t>
            </a:r>
          </a:p>
          <a:p>
            <a:pPr marL="1076325" lvl="1" indent="-457200">
              <a:buFont typeface="Arial" panose="020B0604020202020204" pitchFamily="34" charset="0"/>
              <a:buChar char="•"/>
            </a:pPr>
            <a:r>
              <a:rPr lang="en-SG" sz="2400" dirty="0">
                <a:latin typeface="+mj-lt"/>
              </a:rPr>
              <a:t>This course teaches you how to think in different ways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20</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information is transmitted via neurons? </a:t>
            </a:r>
            <a:endParaRPr dirty="0">
              <a:latin typeface="+mj-lt"/>
            </a:endParaRPr>
          </a:p>
        </p:txBody>
      </p:sp>
      <p:pic>
        <p:nvPicPr>
          <p:cNvPr id="2052" name="Picture 4" descr="How is a signal transferred from one neuron to another? - Quora">
            <a:extLst>
              <a:ext uri="{FF2B5EF4-FFF2-40B4-BE49-F238E27FC236}">
                <a16:creationId xmlns:a16="http://schemas.microsoft.com/office/drawing/2014/main" id="{CE057656-32E0-4AEA-B152-1A72BD3D01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660" y="1313439"/>
            <a:ext cx="5610225" cy="372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817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21</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 Intuition</a:t>
            </a:r>
            <a:endParaRPr dirty="0">
              <a:latin typeface="+mj-lt"/>
            </a:endParaRPr>
          </a:p>
        </p:txBody>
      </p:sp>
      <p:pic>
        <p:nvPicPr>
          <p:cNvPr id="3076" name="Picture 4" descr="A biological neuron in comparison to an artificial neural network: (a)... |  Download Scientific Diagram">
            <a:extLst>
              <a:ext uri="{FF2B5EF4-FFF2-40B4-BE49-F238E27FC236}">
                <a16:creationId xmlns:a16="http://schemas.microsoft.com/office/drawing/2014/main" id="{3EF36D24-2C2B-4ABE-A726-A02EC4B60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76" y="1217306"/>
            <a:ext cx="5916596" cy="35499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A790E90-48F1-4200-A00C-CC830166C019}"/>
              </a:ext>
            </a:extLst>
          </p:cNvPr>
          <p:cNvSpPr txBox="1"/>
          <p:nvPr/>
        </p:nvSpPr>
        <p:spPr>
          <a:xfrm>
            <a:off x="-16254" y="4912668"/>
            <a:ext cx="8741153" cy="230832"/>
          </a:xfrm>
          <a:prstGeom prst="rect">
            <a:avLst/>
          </a:prstGeom>
          <a:noFill/>
        </p:spPr>
        <p:txBody>
          <a:bodyPr wrap="square">
            <a:spAutoFit/>
          </a:bodyPr>
          <a:lstStyle/>
          <a:p>
            <a:r>
              <a:rPr lang="en-SG" sz="900" dirty="0"/>
              <a:t>https://www.researchgate.net/publication/339446790_Using_a_Data_Driven_Approach_to_Predict_Waves_Generated_by_Gravity_Driven_Mass_Flows</a:t>
            </a:r>
          </a:p>
        </p:txBody>
      </p:sp>
      <p:sp>
        <p:nvSpPr>
          <p:cNvPr id="4" name="Rectangle 3">
            <a:extLst>
              <a:ext uri="{FF2B5EF4-FFF2-40B4-BE49-F238E27FC236}">
                <a16:creationId xmlns:a16="http://schemas.microsoft.com/office/drawing/2014/main" id="{5957C37E-403A-4C43-9040-24E8852A3B2F}"/>
              </a:ext>
            </a:extLst>
          </p:cNvPr>
          <p:cNvSpPr/>
          <p:nvPr/>
        </p:nvSpPr>
        <p:spPr>
          <a:xfrm>
            <a:off x="3860800" y="1217307"/>
            <a:ext cx="3556000" cy="1735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680A531D-CC90-444C-A1AE-546D228230B8}"/>
              </a:ext>
            </a:extLst>
          </p:cNvPr>
          <p:cNvSpPr/>
          <p:nvPr/>
        </p:nvSpPr>
        <p:spPr>
          <a:xfrm>
            <a:off x="1116874" y="3055520"/>
            <a:ext cx="6400800" cy="1692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9995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22</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a:t>
            </a:r>
            <a:endParaRPr dirty="0">
              <a:latin typeface="+mj-lt"/>
            </a:endParaRPr>
          </a:p>
        </p:txBody>
      </p:sp>
      <p:pic>
        <p:nvPicPr>
          <p:cNvPr id="7" name="Picture 2" descr="How big is the brain? Who knows—even our best efforts to calculate its  capacity are flawed and meaningless.">
            <a:extLst>
              <a:ext uri="{FF2B5EF4-FFF2-40B4-BE49-F238E27FC236}">
                <a16:creationId xmlns:a16="http://schemas.microsoft.com/office/drawing/2014/main" id="{12B8ED9C-934A-44B5-BFED-CE7F161F4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21" y="1429392"/>
            <a:ext cx="3305636" cy="23585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an&amp;#39;t deep learning models now be said to be interpretable? Are nodes  features? - Cross Validated">
            <a:extLst>
              <a:ext uri="{FF2B5EF4-FFF2-40B4-BE49-F238E27FC236}">
                <a16:creationId xmlns:a16="http://schemas.microsoft.com/office/drawing/2014/main" id="{28F18736-369D-4238-8502-FC135C04C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840" y="1429392"/>
            <a:ext cx="4922220" cy="295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467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a:t>
            </a:r>
            <a:endParaRPr dirty="0">
              <a:latin typeface="+mj-lt"/>
            </a:endParaRPr>
          </a:p>
        </p:txBody>
      </p:sp>
      <p:grpSp>
        <p:nvGrpSpPr>
          <p:cNvPr id="5" name="Group 4">
            <a:extLst>
              <a:ext uri="{FF2B5EF4-FFF2-40B4-BE49-F238E27FC236}">
                <a16:creationId xmlns:a16="http://schemas.microsoft.com/office/drawing/2014/main" id="{68C7D3D2-F752-4178-B1F3-968DDBE30B31}"/>
              </a:ext>
            </a:extLst>
          </p:cNvPr>
          <p:cNvGrpSpPr/>
          <p:nvPr/>
        </p:nvGrpSpPr>
        <p:grpSpPr>
          <a:xfrm>
            <a:off x="190075" y="922086"/>
            <a:ext cx="2487811" cy="1826021"/>
            <a:chOff x="356054" y="1425689"/>
            <a:chExt cx="2902404" cy="2212612"/>
          </a:xfrm>
        </p:grpSpPr>
        <p:pic>
          <p:nvPicPr>
            <p:cNvPr id="3" name="Picture 2">
              <a:extLst>
                <a:ext uri="{FF2B5EF4-FFF2-40B4-BE49-F238E27FC236}">
                  <a16:creationId xmlns:a16="http://schemas.microsoft.com/office/drawing/2014/main" id="{963BFD04-E370-4A30-B0CE-B796958018AF}"/>
                </a:ext>
              </a:extLst>
            </p:cNvPr>
            <p:cNvPicPr>
              <a:picLocks noChangeAspect="1"/>
            </p:cNvPicPr>
            <p:nvPr/>
          </p:nvPicPr>
          <p:blipFill>
            <a:blip r:embed="rId4"/>
            <a:stretch>
              <a:fillRect/>
            </a:stretch>
          </p:blipFill>
          <p:spPr>
            <a:xfrm>
              <a:off x="356054" y="1429392"/>
              <a:ext cx="2902404" cy="2208909"/>
            </a:xfrm>
            <a:prstGeom prst="rect">
              <a:avLst/>
            </a:prstGeom>
          </p:spPr>
        </p:pic>
        <p:sp>
          <p:nvSpPr>
            <p:cNvPr id="4" name="TextBox 3">
              <a:extLst>
                <a:ext uri="{FF2B5EF4-FFF2-40B4-BE49-F238E27FC236}">
                  <a16:creationId xmlns:a16="http://schemas.microsoft.com/office/drawing/2014/main" id="{AE0C66AC-FAA3-4440-B93A-9F7DC58DE434}"/>
                </a:ext>
              </a:extLst>
            </p:cNvPr>
            <p:cNvSpPr txBox="1"/>
            <p:nvPr/>
          </p:nvSpPr>
          <p:spPr>
            <a:xfrm>
              <a:off x="1662340" y="1425689"/>
              <a:ext cx="1232057" cy="372937"/>
            </a:xfrm>
            <a:prstGeom prst="rect">
              <a:avLst/>
            </a:prstGeom>
            <a:noFill/>
          </p:spPr>
          <p:txBody>
            <a:bodyPr wrap="square" rtlCol="0">
              <a:spAutoFit/>
            </a:bodyPr>
            <a:lstStyle/>
            <a:p>
              <a:r>
                <a:rPr lang="en-SG" dirty="0" err="1"/>
                <a:t>DenseNet</a:t>
              </a:r>
              <a:endParaRPr lang="en-SG" dirty="0"/>
            </a:p>
          </p:txBody>
        </p:sp>
      </p:grpSp>
      <p:grpSp>
        <p:nvGrpSpPr>
          <p:cNvPr id="8" name="Group 7">
            <a:extLst>
              <a:ext uri="{FF2B5EF4-FFF2-40B4-BE49-F238E27FC236}">
                <a16:creationId xmlns:a16="http://schemas.microsoft.com/office/drawing/2014/main" id="{9CEFC683-40FB-4CFB-9629-1A943A16C924}"/>
              </a:ext>
            </a:extLst>
          </p:cNvPr>
          <p:cNvGrpSpPr/>
          <p:nvPr/>
        </p:nvGrpSpPr>
        <p:grpSpPr>
          <a:xfrm>
            <a:off x="726409" y="2806361"/>
            <a:ext cx="4354500" cy="2172851"/>
            <a:chOff x="4208475" y="1556235"/>
            <a:chExt cx="4354500" cy="2172851"/>
          </a:xfrm>
        </p:grpSpPr>
        <p:pic>
          <p:nvPicPr>
            <p:cNvPr id="6" name="Picture 5">
              <a:extLst>
                <a:ext uri="{FF2B5EF4-FFF2-40B4-BE49-F238E27FC236}">
                  <a16:creationId xmlns:a16="http://schemas.microsoft.com/office/drawing/2014/main" id="{688C0BEE-8701-4D18-8307-B7A98951B794}"/>
                </a:ext>
              </a:extLst>
            </p:cNvPr>
            <p:cNvPicPr>
              <a:picLocks noChangeAspect="1"/>
            </p:cNvPicPr>
            <p:nvPr/>
          </p:nvPicPr>
          <p:blipFill>
            <a:blip r:embed="rId5"/>
            <a:stretch>
              <a:fillRect/>
            </a:stretch>
          </p:blipFill>
          <p:spPr>
            <a:xfrm>
              <a:off x="4469947" y="1575653"/>
              <a:ext cx="4093028" cy="2153433"/>
            </a:xfrm>
            <a:prstGeom prst="rect">
              <a:avLst/>
            </a:prstGeom>
          </p:spPr>
        </p:pic>
        <p:sp>
          <p:nvSpPr>
            <p:cNvPr id="13" name="TextBox 12">
              <a:extLst>
                <a:ext uri="{FF2B5EF4-FFF2-40B4-BE49-F238E27FC236}">
                  <a16:creationId xmlns:a16="http://schemas.microsoft.com/office/drawing/2014/main" id="{0CE46D3A-8305-48F6-A48F-CA0D04DDDD59}"/>
                </a:ext>
              </a:extLst>
            </p:cNvPr>
            <p:cNvSpPr txBox="1"/>
            <p:nvPr/>
          </p:nvSpPr>
          <p:spPr>
            <a:xfrm>
              <a:off x="4208475" y="1556235"/>
              <a:ext cx="1415142" cy="307777"/>
            </a:xfrm>
            <a:prstGeom prst="rect">
              <a:avLst/>
            </a:prstGeom>
            <a:noFill/>
          </p:spPr>
          <p:txBody>
            <a:bodyPr wrap="square" rtlCol="0">
              <a:spAutoFit/>
            </a:bodyPr>
            <a:lstStyle/>
            <a:p>
              <a:r>
                <a:rPr lang="en-SG" dirty="0" err="1"/>
                <a:t>InceptionNet</a:t>
              </a:r>
              <a:endParaRPr lang="en-SG" dirty="0"/>
            </a:p>
          </p:txBody>
        </p:sp>
      </p:grpSp>
      <p:pic>
        <p:nvPicPr>
          <p:cNvPr id="9" name="Picture 8">
            <a:extLst>
              <a:ext uri="{FF2B5EF4-FFF2-40B4-BE49-F238E27FC236}">
                <a16:creationId xmlns:a16="http://schemas.microsoft.com/office/drawing/2014/main" id="{7BB190B4-539C-4C30-B75B-CF088662D8FE}"/>
              </a:ext>
            </a:extLst>
          </p:cNvPr>
          <p:cNvPicPr>
            <a:picLocks noChangeAspect="1"/>
          </p:cNvPicPr>
          <p:nvPr/>
        </p:nvPicPr>
        <p:blipFill>
          <a:blip r:embed="rId6"/>
          <a:stretch>
            <a:fillRect/>
          </a:stretch>
        </p:blipFill>
        <p:spPr>
          <a:xfrm>
            <a:off x="5188960" y="176877"/>
            <a:ext cx="3955040" cy="3680514"/>
          </a:xfrm>
          <a:prstGeom prst="rect">
            <a:avLst/>
          </a:prstGeom>
        </p:spPr>
      </p:pic>
    </p:spTree>
    <p:extLst>
      <p:ext uri="{BB962C8B-B14F-4D97-AF65-F5344CB8AC3E}">
        <p14:creationId xmlns:p14="http://schemas.microsoft.com/office/powerpoint/2010/main" val="1342733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24</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Deep learning  - Accuracy vs Operation</a:t>
            </a:r>
            <a:endParaRPr dirty="0">
              <a:latin typeface="+mj-lt"/>
            </a:endParaRPr>
          </a:p>
        </p:txBody>
      </p:sp>
      <p:pic>
        <p:nvPicPr>
          <p:cNvPr id="5122" name="Picture 2" descr="Neural Network Architectures. Deep neural networks and Deep Learning… | by  Eugenio Culurciello | Towards Data Science">
            <a:extLst>
              <a:ext uri="{FF2B5EF4-FFF2-40B4-BE49-F238E27FC236}">
                <a16:creationId xmlns:a16="http://schemas.microsoft.com/office/drawing/2014/main" id="{98E3C174-CE43-4EE0-984E-9C103F5627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 y="1270199"/>
            <a:ext cx="5361550" cy="3583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156421C-D097-4A34-9B3A-607C36393FD8}"/>
              </a:ext>
            </a:extLst>
          </p:cNvPr>
          <p:cNvSpPr txBox="1"/>
          <p:nvPr/>
        </p:nvSpPr>
        <p:spPr>
          <a:xfrm>
            <a:off x="0" y="4897279"/>
            <a:ext cx="4572000" cy="246221"/>
          </a:xfrm>
          <a:prstGeom prst="rect">
            <a:avLst/>
          </a:prstGeom>
          <a:noFill/>
        </p:spPr>
        <p:txBody>
          <a:bodyPr wrap="square">
            <a:spAutoFit/>
          </a:bodyPr>
          <a:lstStyle/>
          <a:p>
            <a:r>
              <a:rPr lang="en-SG" sz="1000" dirty="0"/>
              <a:t>https://towardsdatascience.com/neural-network-architectures-156e5bad51ba</a:t>
            </a:r>
          </a:p>
        </p:txBody>
      </p:sp>
      <p:grpSp>
        <p:nvGrpSpPr>
          <p:cNvPr id="7" name="Group 6">
            <a:extLst>
              <a:ext uri="{FF2B5EF4-FFF2-40B4-BE49-F238E27FC236}">
                <a16:creationId xmlns:a16="http://schemas.microsoft.com/office/drawing/2014/main" id="{A7317E87-BFCE-4FB1-AF31-746EDC942EF3}"/>
              </a:ext>
            </a:extLst>
          </p:cNvPr>
          <p:cNvGrpSpPr/>
          <p:nvPr/>
        </p:nvGrpSpPr>
        <p:grpSpPr>
          <a:xfrm>
            <a:off x="6204857" y="1961161"/>
            <a:ext cx="2939143" cy="1594106"/>
            <a:chOff x="6204857" y="1961161"/>
            <a:chExt cx="2939143" cy="1594106"/>
          </a:xfrm>
        </p:grpSpPr>
        <p:pic>
          <p:nvPicPr>
            <p:cNvPr id="5" name="Graphic 4" descr="Scales of justice outline">
              <a:extLst>
                <a:ext uri="{FF2B5EF4-FFF2-40B4-BE49-F238E27FC236}">
                  <a16:creationId xmlns:a16="http://schemas.microsoft.com/office/drawing/2014/main" id="{D2A1726B-A796-4F93-9F69-D87584B037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627" y="2268938"/>
              <a:ext cx="1286329" cy="1286329"/>
            </a:xfrm>
            <a:prstGeom prst="rect">
              <a:avLst/>
            </a:prstGeom>
          </p:spPr>
        </p:pic>
        <p:sp>
          <p:nvSpPr>
            <p:cNvPr id="6" name="TextBox 5">
              <a:extLst>
                <a:ext uri="{FF2B5EF4-FFF2-40B4-BE49-F238E27FC236}">
                  <a16:creationId xmlns:a16="http://schemas.microsoft.com/office/drawing/2014/main" id="{5676CAFB-B344-4385-9FB2-C90CA76B8FF5}"/>
                </a:ext>
              </a:extLst>
            </p:cNvPr>
            <p:cNvSpPr txBox="1"/>
            <p:nvPr/>
          </p:nvSpPr>
          <p:spPr>
            <a:xfrm>
              <a:off x="6204857" y="1961161"/>
              <a:ext cx="1153886" cy="523220"/>
            </a:xfrm>
            <a:prstGeom prst="rect">
              <a:avLst/>
            </a:prstGeom>
            <a:noFill/>
          </p:spPr>
          <p:txBody>
            <a:bodyPr wrap="square" rtlCol="0">
              <a:spAutoFit/>
            </a:bodyPr>
            <a:lstStyle/>
            <a:p>
              <a:pPr algn="ctr"/>
              <a:r>
                <a:rPr lang="en-SG" dirty="0"/>
                <a:t>Model complexity</a:t>
              </a:r>
            </a:p>
          </p:txBody>
        </p:sp>
        <p:sp>
          <p:nvSpPr>
            <p:cNvPr id="14" name="TextBox 13">
              <a:extLst>
                <a:ext uri="{FF2B5EF4-FFF2-40B4-BE49-F238E27FC236}">
                  <a16:creationId xmlns:a16="http://schemas.microsoft.com/office/drawing/2014/main" id="{2AF4B19A-795C-4323-A8BA-375C44B31C76}"/>
                </a:ext>
              </a:extLst>
            </p:cNvPr>
            <p:cNvSpPr txBox="1"/>
            <p:nvPr/>
          </p:nvSpPr>
          <p:spPr>
            <a:xfrm>
              <a:off x="7990114" y="2484381"/>
              <a:ext cx="1153886" cy="523220"/>
            </a:xfrm>
            <a:prstGeom prst="rect">
              <a:avLst/>
            </a:prstGeom>
            <a:noFill/>
          </p:spPr>
          <p:txBody>
            <a:bodyPr wrap="square" rtlCol="0">
              <a:spAutoFit/>
            </a:bodyPr>
            <a:lstStyle/>
            <a:p>
              <a:pPr algn="ctr"/>
              <a:r>
                <a:rPr lang="en-SG" dirty="0"/>
                <a:t>Computing Resources</a:t>
              </a:r>
            </a:p>
          </p:txBody>
        </p:sp>
      </p:grpSp>
    </p:spTree>
    <p:extLst>
      <p:ext uri="{BB962C8B-B14F-4D97-AF65-F5344CB8AC3E}">
        <p14:creationId xmlns:p14="http://schemas.microsoft.com/office/powerpoint/2010/main" val="399098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25</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rgbClr val="FFFFFF"/>
                </a:solidFill>
                <a:latin typeface="+mj-lt"/>
              </a:rPr>
              <a:t>How we learn? </a:t>
            </a:r>
            <a:endParaRPr dirty="0">
              <a:latin typeface="+mj-lt"/>
            </a:endParaRPr>
          </a:p>
        </p:txBody>
      </p:sp>
      <p:pic>
        <p:nvPicPr>
          <p:cNvPr id="5" name="Graphic 4" descr="Head with gears with solid fill">
            <a:extLst>
              <a:ext uri="{FF2B5EF4-FFF2-40B4-BE49-F238E27FC236}">
                <a16:creationId xmlns:a16="http://schemas.microsoft.com/office/drawing/2014/main" id="{580C6545-64E7-4AAA-BA36-26B7CD50D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347932"/>
            <a:ext cx="914400" cy="914400"/>
          </a:xfrm>
          <a:prstGeom prst="rect">
            <a:avLst/>
          </a:prstGeom>
        </p:spPr>
      </p:pic>
      <p:pic>
        <p:nvPicPr>
          <p:cNvPr id="11" name="Graphic 10" descr="Head with gears with solid fill">
            <a:extLst>
              <a:ext uri="{FF2B5EF4-FFF2-40B4-BE49-F238E27FC236}">
                <a16:creationId xmlns:a16="http://schemas.microsoft.com/office/drawing/2014/main" id="{C2FE8DBD-854C-4C05-9C10-B0CED82D2F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2639484"/>
            <a:ext cx="914400" cy="914400"/>
          </a:xfrm>
          <a:prstGeom prst="rect">
            <a:avLst/>
          </a:prstGeom>
        </p:spPr>
      </p:pic>
      <p:pic>
        <p:nvPicPr>
          <p:cNvPr id="12" name="Graphic 11" descr="Head with gears with solid fill">
            <a:extLst>
              <a:ext uri="{FF2B5EF4-FFF2-40B4-BE49-F238E27FC236}">
                <a16:creationId xmlns:a16="http://schemas.microsoft.com/office/drawing/2014/main" id="{F95E5A14-2AF3-459B-B13E-A1616C0FF9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4029172"/>
            <a:ext cx="914400" cy="914400"/>
          </a:xfrm>
          <a:prstGeom prst="rect">
            <a:avLst/>
          </a:prstGeom>
        </p:spPr>
      </p:pic>
      <p:sp>
        <p:nvSpPr>
          <p:cNvPr id="6" name="TextBox 5">
            <a:extLst>
              <a:ext uri="{FF2B5EF4-FFF2-40B4-BE49-F238E27FC236}">
                <a16:creationId xmlns:a16="http://schemas.microsoft.com/office/drawing/2014/main" id="{B763AAD6-514F-4894-A8E3-4827F0255964}"/>
              </a:ext>
            </a:extLst>
          </p:cNvPr>
          <p:cNvSpPr txBox="1"/>
          <p:nvPr/>
        </p:nvSpPr>
        <p:spPr>
          <a:xfrm>
            <a:off x="2479852" y="1651243"/>
            <a:ext cx="841248" cy="307777"/>
          </a:xfrm>
          <a:prstGeom prst="rect">
            <a:avLst/>
          </a:prstGeom>
          <a:noFill/>
        </p:spPr>
        <p:txBody>
          <a:bodyPr wrap="square" rtlCol="0">
            <a:spAutoFit/>
          </a:bodyPr>
          <a:lstStyle/>
          <a:p>
            <a:r>
              <a:rPr lang="en-SG" dirty="0"/>
              <a:t>Input</a:t>
            </a:r>
          </a:p>
        </p:txBody>
      </p:sp>
      <p:sp>
        <p:nvSpPr>
          <p:cNvPr id="14" name="TextBox 13">
            <a:extLst>
              <a:ext uri="{FF2B5EF4-FFF2-40B4-BE49-F238E27FC236}">
                <a16:creationId xmlns:a16="http://schemas.microsoft.com/office/drawing/2014/main" id="{698F2E74-E682-4CF9-B677-1D6AC90B8B1E}"/>
              </a:ext>
            </a:extLst>
          </p:cNvPr>
          <p:cNvSpPr txBox="1"/>
          <p:nvPr/>
        </p:nvSpPr>
        <p:spPr>
          <a:xfrm>
            <a:off x="5917996" y="1651243"/>
            <a:ext cx="841248" cy="307777"/>
          </a:xfrm>
          <a:prstGeom prst="rect">
            <a:avLst/>
          </a:prstGeom>
          <a:noFill/>
        </p:spPr>
        <p:txBody>
          <a:bodyPr wrap="square" rtlCol="0">
            <a:spAutoFit/>
          </a:bodyPr>
          <a:lstStyle/>
          <a:p>
            <a:r>
              <a:rPr lang="en-SG" dirty="0"/>
              <a:t>Output</a:t>
            </a:r>
          </a:p>
        </p:txBody>
      </p:sp>
      <p:sp>
        <p:nvSpPr>
          <p:cNvPr id="15" name="TextBox 14">
            <a:extLst>
              <a:ext uri="{FF2B5EF4-FFF2-40B4-BE49-F238E27FC236}">
                <a16:creationId xmlns:a16="http://schemas.microsoft.com/office/drawing/2014/main" id="{9686033E-6A75-4AE4-AD8E-1B83F04C2BD0}"/>
              </a:ext>
            </a:extLst>
          </p:cNvPr>
          <p:cNvSpPr txBox="1"/>
          <p:nvPr/>
        </p:nvSpPr>
        <p:spPr>
          <a:xfrm>
            <a:off x="2479852" y="2952226"/>
            <a:ext cx="841248" cy="523220"/>
          </a:xfrm>
          <a:prstGeom prst="rect">
            <a:avLst/>
          </a:prstGeom>
          <a:noFill/>
        </p:spPr>
        <p:txBody>
          <a:bodyPr wrap="square" rtlCol="0">
            <a:spAutoFit/>
          </a:bodyPr>
          <a:lstStyle/>
          <a:p>
            <a:r>
              <a:rPr lang="en-SG" dirty="0"/>
              <a:t>Unclear input</a:t>
            </a:r>
          </a:p>
        </p:txBody>
      </p:sp>
      <p:sp>
        <p:nvSpPr>
          <p:cNvPr id="17" name="TextBox 16">
            <a:extLst>
              <a:ext uri="{FF2B5EF4-FFF2-40B4-BE49-F238E27FC236}">
                <a16:creationId xmlns:a16="http://schemas.microsoft.com/office/drawing/2014/main" id="{9A08798C-E906-43D4-B089-CF33F53A9E25}"/>
              </a:ext>
            </a:extLst>
          </p:cNvPr>
          <p:cNvSpPr txBox="1"/>
          <p:nvPr/>
        </p:nvSpPr>
        <p:spPr>
          <a:xfrm>
            <a:off x="5917996" y="2952226"/>
            <a:ext cx="841248" cy="523220"/>
          </a:xfrm>
          <a:prstGeom prst="rect">
            <a:avLst/>
          </a:prstGeom>
          <a:noFill/>
        </p:spPr>
        <p:txBody>
          <a:bodyPr wrap="square" rtlCol="0">
            <a:spAutoFit/>
          </a:bodyPr>
          <a:lstStyle/>
          <a:p>
            <a:r>
              <a:rPr lang="en-SG" dirty="0"/>
              <a:t>Unclear output</a:t>
            </a:r>
          </a:p>
        </p:txBody>
      </p:sp>
      <p:sp>
        <p:nvSpPr>
          <p:cNvPr id="18" name="TextBox 17">
            <a:extLst>
              <a:ext uri="{FF2B5EF4-FFF2-40B4-BE49-F238E27FC236}">
                <a16:creationId xmlns:a16="http://schemas.microsoft.com/office/drawing/2014/main" id="{82E1CDC7-0493-4077-BC64-B4396DAADD55}"/>
              </a:ext>
            </a:extLst>
          </p:cNvPr>
          <p:cNvSpPr txBox="1"/>
          <p:nvPr/>
        </p:nvSpPr>
        <p:spPr>
          <a:xfrm>
            <a:off x="2479852" y="4348248"/>
            <a:ext cx="841248" cy="523220"/>
          </a:xfrm>
          <a:prstGeom prst="rect">
            <a:avLst/>
          </a:prstGeom>
          <a:noFill/>
        </p:spPr>
        <p:txBody>
          <a:bodyPr wrap="square" rtlCol="0">
            <a:spAutoFit/>
          </a:bodyPr>
          <a:lstStyle/>
          <a:p>
            <a:r>
              <a:rPr lang="en-SG" dirty="0"/>
              <a:t>Precise Input</a:t>
            </a:r>
          </a:p>
        </p:txBody>
      </p:sp>
      <p:sp>
        <p:nvSpPr>
          <p:cNvPr id="19" name="TextBox 18">
            <a:extLst>
              <a:ext uri="{FF2B5EF4-FFF2-40B4-BE49-F238E27FC236}">
                <a16:creationId xmlns:a16="http://schemas.microsoft.com/office/drawing/2014/main" id="{715ACC9E-4B81-4392-A794-9BD0BCE56A0D}"/>
              </a:ext>
            </a:extLst>
          </p:cNvPr>
          <p:cNvSpPr txBox="1"/>
          <p:nvPr/>
        </p:nvSpPr>
        <p:spPr>
          <a:xfrm>
            <a:off x="5917996" y="4348248"/>
            <a:ext cx="841248" cy="523220"/>
          </a:xfrm>
          <a:prstGeom prst="rect">
            <a:avLst/>
          </a:prstGeom>
          <a:noFill/>
        </p:spPr>
        <p:txBody>
          <a:bodyPr wrap="square" rtlCol="0">
            <a:spAutoFit/>
          </a:bodyPr>
          <a:lstStyle/>
          <a:p>
            <a:r>
              <a:rPr lang="en-SG" dirty="0"/>
              <a:t>Precise output</a:t>
            </a:r>
          </a:p>
        </p:txBody>
      </p:sp>
      <p:sp>
        <p:nvSpPr>
          <p:cNvPr id="7" name="Arrow: Right 6">
            <a:extLst>
              <a:ext uri="{FF2B5EF4-FFF2-40B4-BE49-F238E27FC236}">
                <a16:creationId xmlns:a16="http://schemas.microsoft.com/office/drawing/2014/main" id="{19CE4996-0942-49DB-92B6-1F768EE5F04C}"/>
              </a:ext>
            </a:extLst>
          </p:cNvPr>
          <p:cNvSpPr/>
          <p:nvPr/>
        </p:nvSpPr>
        <p:spPr>
          <a:xfrm>
            <a:off x="3554664"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75EBCD7-ED81-4078-8D30-94B983D8E8DF}"/>
              </a:ext>
            </a:extLst>
          </p:cNvPr>
          <p:cNvSpPr/>
          <p:nvPr/>
        </p:nvSpPr>
        <p:spPr>
          <a:xfrm>
            <a:off x="5397979"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Right 20">
            <a:extLst>
              <a:ext uri="{FF2B5EF4-FFF2-40B4-BE49-F238E27FC236}">
                <a16:creationId xmlns:a16="http://schemas.microsoft.com/office/drawing/2014/main" id="{C6D654D1-1968-4059-9362-3EB309DE0F24}"/>
              </a:ext>
            </a:extLst>
          </p:cNvPr>
          <p:cNvSpPr/>
          <p:nvPr/>
        </p:nvSpPr>
        <p:spPr>
          <a:xfrm>
            <a:off x="3554664"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Right 21">
            <a:extLst>
              <a:ext uri="{FF2B5EF4-FFF2-40B4-BE49-F238E27FC236}">
                <a16:creationId xmlns:a16="http://schemas.microsoft.com/office/drawing/2014/main" id="{03AFA3D6-0C70-4D22-9055-6F0BFF940492}"/>
              </a:ext>
            </a:extLst>
          </p:cNvPr>
          <p:cNvSpPr/>
          <p:nvPr/>
        </p:nvSpPr>
        <p:spPr>
          <a:xfrm>
            <a:off x="5397979"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Arrow: Right 22">
            <a:extLst>
              <a:ext uri="{FF2B5EF4-FFF2-40B4-BE49-F238E27FC236}">
                <a16:creationId xmlns:a16="http://schemas.microsoft.com/office/drawing/2014/main" id="{1263A3F0-D062-425B-BC69-B65A99F77D1D}"/>
              </a:ext>
            </a:extLst>
          </p:cNvPr>
          <p:cNvSpPr/>
          <p:nvPr/>
        </p:nvSpPr>
        <p:spPr>
          <a:xfrm>
            <a:off x="3554664"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2B9213DA-0136-41FA-B123-A95C2CFE433D}"/>
              </a:ext>
            </a:extLst>
          </p:cNvPr>
          <p:cNvSpPr/>
          <p:nvPr/>
        </p:nvSpPr>
        <p:spPr>
          <a:xfrm>
            <a:off x="5397979"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38319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How we teach machine to learn? </a:t>
            </a:r>
            <a:endParaRPr dirty="0">
              <a:latin typeface="+mj-lt"/>
            </a:endParaRPr>
          </a:p>
        </p:txBody>
      </p:sp>
      <p:pic>
        <p:nvPicPr>
          <p:cNvPr id="3" name="Graphic 2" descr="Gears with solid fill">
            <a:extLst>
              <a:ext uri="{FF2B5EF4-FFF2-40B4-BE49-F238E27FC236}">
                <a16:creationId xmlns:a16="http://schemas.microsoft.com/office/drawing/2014/main" id="{756AF774-DCDA-4D67-9F60-0507A6796E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6442" y="1299753"/>
            <a:ext cx="1011116" cy="1011116"/>
          </a:xfrm>
          <a:prstGeom prst="rect">
            <a:avLst/>
          </a:prstGeom>
        </p:spPr>
      </p:pic>
      <p:pic>
        <p:nvPicPr>
          <p:cNvPr id="9" name="Graphic 8" descr="Gears with solid fill">
            <a:extLst>
              <a:ext uri="{FF2B5EF4-FFF2-40B4-BE49-F238E27FC236}">
                <a16:creationId xmlns:a16="http://schemas.microsoft.com/office/drawing/2014/main" id="{251E0546-ACF1-4C63-B632-DFAC55F36E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6442" y="2571750"/>
            <a:ext cx="1011116" cy="1011116"/>
          </a:xfrm>
          <a:prstGeom prst="rect">
            <a:avLst/>
          </a:prstGeom>
        </p:spPr>
      </p:pic>
      <p:pic>
        <p:nvPicPr>
          <p:cNvPr id="10" name="Graphic 9" descr="Gears with solid fill">
            <a:extLst>
              <a:ext uri="{FF2B5EF4-FFF2-40B4-BE49-F238E27FC236}">
                <a16:creationId xmlns:a16="http://schemas.microsoft.com/office/drawing/2014/main" id="{7D959084-215B-4388-B8AC-6521F75E81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6442" y="3911481"/>
            <a:ext cx="1011116" cy="1011116"/>
          </a:xfrm>
          <a:prstGeom prst="rect">
            <a:avLst/>
          </a:prstGeom>
        </p:spPr>
      </p:pic>
      <p:sp>
        <p:nvSpPr>
          <p:cNvPr id="4" name="TextBox 3">
            <a:extLst>
              <a:ext uri="{FF2B5EF4-FFF2-40B4-BE49-F238E27FC236}">
                <a16:creationId xmlns:a16="http://schemas.microsoft.com/office/drawing/2014/main" id="{D9FE7CF2-E25E-4F67-AC98-DF18D617F046}"/>
              </a:ext>
            </a:extLst>
          </p:cNvPr>
          <p:cNvSpPr txBox="1"/>
          <p:nvPr/>
        </p:nvSpPr>
        <p:spPr>
          <a:xfrm>
            <a:off x="6457950" y="2639484"/>
            <a:ext cx="1085850" cy="613670"/>
          </a:xfrm>
          <a:prstGeom prst="rect">
            <a:avLst/>
          </a:prstGeom>
          <a:noFill/>
        </p:spPr>
        <p:txBody>
          <a:bodyPr wrap="square" rtlCol="0">
            <a:spAutoFit/>
          </a:bodyPr>
          <a:lstStyle/>
          <a:p>
            <a:endParaRPr lang="en-SG" dirty="0"/>
          </a:p>
        </p:txBody>
      </p:sp>
      <p:sp>
        <p:nvSpPr>
          <p:cNvPr id="12" name="TextBox 11">
            <a:extLst>
              <a:ext uri="{FF2B5EF4-FFF2-40B4-BE49-F238E27FC236}">
                <a16:creationId xmlns:a16="http://schemas.microsoft.com/office/drawing/2014/main" id="{F3449C07-9AB1-48EB-8778-9B8323DB2073}"/>
              </a:ext>
            </a:extLst>
          </p:cNvPr>
          <p:cNvSpPr txBox="1"/>
          <p:nvPr/>
        </p:nvSpPr>
        <p:spPr>
          <a:xfrm>
            <a:off x="6457950" y="2639484"/>
            <a:ext cx="1085850" cy="613670"/>
          </a:xfrm>
          <a:prstGeom prst="rect">
            <a:avLst/>
          </a:prstGeom>
          <a:noFill/>
        </p:spPr>
        <p:txBody>
          <a:bodyPr wrap="square" rtlCol="0">
            <a:spAutoFit/>
          </a:bodyPr>
          <a:lstStyle/>
          <a:p>
            <a:endParaRPr lang="en-SG" dirty="0"/>
          </a:p>
        </p:txBody>
      </p:sp>
      <p:sp>
        <p:nvSpPr>
          <p:cNvPr id="17" name="TextBox 16">
            <a:extLst>
              <a:ext uri="{FF2B5EF4-FFF2-40B4-BE49-F238E27FC236}">
                <a16:creationId xmlns:a16="http://schemas.microsoft.com/office/drawing/2014/main" id="{1085BEB2-9CDC-4FFF-8B43-389F86F94D52}"/>
              </a:ext>
            </a:extLst>
          </p:cNvPr>
          <p:cNvSpPr txBox="1"/>
          <p:nvPr/>
        </p:nvSpPr>
        <p:spPr>
          <a:xfrm>
            <a:off x="2479852" y="1651243"/>
            <a:ext cx="841248" cy="307777"/>
          </a:xfrm>
          <a:prstGeom prst="rect">
            <a:avLst/>
          </a:prstGeom>
          <a:noFill/>
        </p:spPr>
        <p:txBody>
          <a:bodyPr wrap="square" rtlCol="0">
            <a:spAutoFit/>
          </a:bodyPr>
          <a:lstStyle/>
          <a:p>
            <a:r>
              <a:rPr lang="en-SG" dirty="0"/>
              <a:t>Input</a:t>
            </a:r>
          </a:p>
        </p:txBody>
      </p:sp>
      <p:sp>
        <p:nvSpPr>
          <p:cNvPr id="18" name="TextBox 17">
            <a:extLst>
              <a:ext uri="{FF2B5EF4-FFF2-40B4-BE49-F238E27FC236}">
                <a16:creationId xmlns:a16="http://schemas.microsoft.com/office/drawing/2014/main" id="{19183823-C9B8-4099-8E72-AD53AED77640}"/>
              </a:ext>
            </a:extLst>
          </p:cNvPr>
          <p:cNvSpPr txBox="1"/>
          <p:nvPr/>
        </p:nvSpPr>
        <p:spPr>
          <a:xfrm>
            <a:off x="5917996" y="1651243"/>
            <a:ext cx="841248" cy="307777"/>
          </a:xfrm>
          <a:prstGeom prst="rect">
            <a:avLst/>
          </a:prstGeom>
          <a:noFill/>
        </p:spPr>
        <p:txBody>
          <a:bodyPr wrap="square" rtlCol="0">
            <a:spAutoFit/>
          </a:bodyPr>
          <a:lstStyle/>
          <a:p>
            <a:r>
              <a:rPr lang="en-SG" dirty="0"/>
              <a:t>Output</a:t>
            </a:r>
          </a:p>
        </p:txBody>
      </p:sp>
      <p:sp>
        <p:nvSpPr>
          <p:cNvPr id="19" name="TextBox 18">
            <a:extLst>
              <a:ext uri="{FF2B5EF4-FFF2-40B4-BE49-F238E27FC236}">
                <a16:creationId xmlns:a16="http://schemas.microsoft.com/office/drawing/2014/main" id="{34F14553-C7C2-439E-AD2A-69363E913234}"/>
              </a:ext>
            </a:extLst>
          </p:cNvPr>
          <p:cNvSpPr txBox="1"/>
          <p:nvPr/>
        </p:nvSpPr>
        <p:spPr>
          <a:xfrm>
            <a:off x="2479852" y="2952226"/>
            <a:ext cx="841248" cy="523220"/>
          </a:xfrm>
          <a:prstGeom prst="rect">
            <a:avLst/>
          </a:prstGeom>
          <a:noFill/>
        </p:spPr>
        <p:txBody>
          <a:bodyPr wrap="square" rtlCol="0">
            <a:spAutoFit/>
          </a:bodyPr>
          <a:lstStyle/>
          <a:p>
            <a:r>
              <a:rPr lang="en-SG" dirty="0"/>
              <a:t>Unclear input</a:t>
            </a:r>
          </a:p>
        </p:txBody>
      </p:sp>
      <p:sp>
        <p:nvSpPr>
          <p:cNvPr id="20" name="TextBox 19">
            <a:extLst>
              <a:ext uri="{FF2B5EF4-FFF2-40B4-BE49-F238E27FC236}">
                <a16:creationId xmlns:a16="http://schemas.microsoft.com/office/drawing/2014/main" id="{37CF747D-022A-4878-AC8B-B8925B54B85D}"/>
              </a:ext>
            </a:extLst>
          </p:cNvPr>
          <p:cNvSpPr txBox="1"/>
          <p:nvPr/>
        </p:nvSpPr>
        <p:spPr>
          <a:xfrm>
            <a:off x="5917996" y="2952226"/>
            <a:ext cx="841248" cy="523220"/>
          </a:xfrm>
          <a:prstGeom prst="rect">
            <a:avLst/>
          </a:prstGeom>
          <a:noFill/>
        </p:spPr>
        <p:txBody>
          <a:bodyPr wrap="square" rtlCol="0">
            <a:spAutoFit/>
          </a:bodyPr>
          <a:lstStyle/>
          <a:p>
            <a:r>
              <a:rPr lang="en-SG" dirty="0"/>
              <a:t>Unclear output</a:t>
            </a:r>
          </a:p>
        </p:txBody>
      </p:sp>
      <p:sp>
        <p:nvSpPr>
          <p:cNvPr id="21" name="TextBox 20">
            <a:extLst>
              <a:ext uri="{FF2B5EF4-FFF2-40B4-BE49-F238E27FC236}">
                <a16:creationId xmlns:a16="http://schemas.microsoft.com/office/drawing/2014/main" id="{FEE902A2-38B7-4EA8-9116-C628541B83FC}"/>
              </a:ext>
            </a:extLst>
          </p:cNvPr>
          <p:cNvSpPr txBox="1"/>
          <p:nvPr/>
        </p:nvSpPr>
        <p:spPr>
          <a:xfrm>
            <a:off x="2479852" y="4348248"/>
            <a:ext cx="841248" cy="523220"/>
          </a:xfrm>
          <a:prstGeom prst="rect">
            <a:avLst/>
          </a:prstGeom>
          <a:noFill/>
        </p:spPr>
        <p:txBody>
          <a:bodyPr wrap="square" rtlCol="0">
            <a:spAutoFit/>
          </a:bodyPr>
          <a:lstStyle/>
          <a:p>
            <a:r>
              <a:rPr lang="en-SG" dirty="0"/>
              <a:t>Precise Input</a:t>
            </a:r>
          </a:p>
        </p:txBody>
      </p:sp>
      <p:sp>
        <p:nvSpPr>
          <p:cNvPr id="22" name="TextBox 21">
            <a:extLst>
              <a:ext uri="{FF2B5EF4-FFF2-40B4-BE49-F238E27FC236}">
                <a16:creationId xmlns:a16="http://schemas.microsoft.com/office/drawing/2014/main" id="{F6C75754-C36F-4436-98CC-6FBC095D731F}"/>
              </a:ext>
            </a:extLst>
          </p:cNvPr>
          <p:cNvSpPr txBox="1"/>
          <p:nvPr/>
        </p:nvSpPr>
        <p:spPr>
          <a:xfrm>
            <a:off x="5917996" y="4348248"/>
            <a:ext cx="841248" cy="523220"/>
          </a:xfrm>
          <a:prstGeom prst="rect">
            <a:avLst/>
          </a:prstGeom>
          <a:noFill/>
        </p:spPr>
        <p:txBody>
          <a:bodyPr wrap="square" rtlCol="0">
            <a:spAutoFit/>
          </a:bodyPr>
          <a:lstStyle/>
          <a:p>
            <a:r>
              <a:rPr lang="en-SG" dirty="0"/>
              <a:t>Precise output</a:t>
            </a:r>
          </a:p>
        </p:txBody>
      </p:sp>
      <p:sp>
        <p:nvSpPr>
          <p:cNvPr id="23" name="Arrow: Right 22">
            <a:extLst>
              <a:ext uri="{FF2B5EF4-FFF2-40B4-BE49-F238E27FC236}">
                <a16:creationId xmlns:a16="http://schemas.microsoft.com/office/drawing/2014/main" id="{6D3BB767-5562-4F53-9015-76763C858964}"/>
              </a:ext>
            </a:extLst>
          </p:cNvPr>
          <p:cNvSpPr/>
          <p:nvPr/>
        </p:nvSpPr>
        <p:spPr>
          <a:xfrm>
            <a:off x="3554664"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Arrow: Right 23">
            <a:extLst>
              <a:ext uri="{FF2B5EF4-FFF2-40B4-BE49-F238E27FC236}">
                <a16:creationId xmlns:a16="http://schemas.microsoft.com/office/drawing/2014/main" id="{25B8DFCE-B676-4548-81C8-03425A0436EC}"/>
              </a:ext>
            </a:extLst>
          </p:cNvPr>
          <p:cNvSpPr/>
          <p:nvPr/>
        </p:nvSpPr>
        <p:spPr>
          <a:xfrm>
            <a:off x="5397979" y="1651243"/>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Arrow: Right 24">
            <a:extLst>
              <a:ext uri="{FF2B5EF4-FFF2-40B4-BE49-F238E27FC236}">
                <a16:creationId xmlns:a16="http://schemas.microsoft.com/office/drawing/2014/main" id="{846B3CC8-3713-4252-A478-46E1245AE2A1}"/>
              </a:ext>
            </a:extLst>
          </p:cNvPr>
          <p:cNvSpPr/>
          <p:nvPr/>
        </p:nvSpPr>
        <p:spPr>
          <a:xfrm>
            <a:off x="3554664"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Arrow: Right 25">
            <a:extLst>
              <a:ext uri="{FF2B5EF4-FFF2-40B4-BE49-F238E27FC236}">
                <a16:creationId xmlns:a16="http://schemas.microsoft.com/office/drawing/2014/main" id="{0D8C0970-9B23-47B4-8B1E-61A0F0B02090}"/>
              </a:ext>
            </a:extLst>
          </p:cNvPr>
          <p:cNvSpPr/>
          <p:nvPr/>
        </p:nvSpPr>
        <p:spPr>
          <a:xfrm>
            <a:off x="5397979" y="3099265"/>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CD9EC221-6115-44E7-94A2-FA67310CE0EE}"/>
              </a:ext>
            </a:extLst>
          </p:cNvPr>
          <p:cNvSpPr/>
          <p:nvPr/>
        </p:nvSpPr>
        <p:spPr>
          <a:xfrm>
            <a:off x="3554664"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Right 27">
            <a:extLst>
              <a:ext uri="{FF2B5EF4-FFF2-40B4-BE49-F238E27FC236}">
                <a16:creationId xmlns:a16="http://schemas.microsoft.com/office/drawing/2014/main" id="{84ACC5FB-1B04-435D-9AFD-68E297EEFB42}"/>
              </a:ext>
            </a:extLst>
          </p:cNvPr>
          <p:cNvSpPr/>
          <p:nvPr/>
        </p:nvSpPr>
        <p:spPr>
          <a:xfrm>
            <a:off x="5397979" y="4459486"/>
            <a:ext cx="32657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8803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27</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Different levels</a:t>
            </a:r>
            <a:endParaRPr dirty="0">
              <a:latin typeface="+mj-lt"/>
            </a:endParaRPr>
          </a:p>
        </p:txBody>
      </p:sp>
      <p:graphicFrame>
        <p:nvGraphicFramePr>
          <p:cNvPr id="2" name="Diagram 1">
            <a:extLst>
              <a:ext uri="{FF2B5EF4-FFF2-40B4-BE49-F238E27FC236}">
                <a16:creationId xmlns:a16="http://schemas.microsoft.com/office/drawing/2014/main" id="{86FD4C39-308D-4368-8097-B9F9C7CF83C0}"/>
              </a:ext>
            </a:extLst>
          </p:cNvPr>
          <p:cNvGraphicFramePr/>
          <p:nvPr/>
        </p:nvGraphicFramePr>
        <p:xfrm>
          <a:off x="718457" y="1207138"/>
          <a:ext cx="7416800" cy="3834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903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Design AI is not difficult</a:t>
            </a:r>
            <a:endParaRPr dirty="0">
              <a:latin typeface="+mj-lt"/>
            </a:endParaRPr>
          </a:p>
        </p:txBody>
      </p:sp>
      <p:sp>
        <p:nvSpPr>
          <p:cNvPr id="10" name="TextBox 9">
            <a:extLst>
              <a:ext uri="{FF2B5EF4-FFF2-40B4-BE49-F238E27FC236}">
                <a16:creationId xmlns:a16="http://schemas.microsoft.com/office/drawing/2014/main" id="{D3C03EB8-B8CC-4981-8E91-0E877F412D88}"/>
              </a:ext>
            </a:extLst>
          </p:cNvPr>
          <p:cNvSpPr txBox="1"/>
          <p:nvPr/>
        </p:nvSpPr>
        <p:spPr>
          <a:xfrm>
            <a:off x="1574800" y="2279990"/>
            <a:ext cx="5602513" cy="707886"/>
          </a:xfrm>
          <a:prstGeom prst="rect">
            <a:avLst/>
          </a:prstGeom>
          <a:noFill/>
        </p:spPr>
        <p:txBody>
          <a:bodyPr wrap="square" rtlCol="0">
            <a:spAutoFit/>
          </a:bodyPr>
          <a:lstStyle/>
          <a:p>
            <a:pPr algn="ctr"/>
            <a:r>
              <a:rPr lang="en-SG" sz="4000" dirty="0"/>
              <a:t>Prerequisite: Coding</a:t>
            </a:r>
          </a:p>
        </p:txBody>
      </p:sp>
    </p:spTree>
    <p:extLst>
      <p:ext uri="{BB962C8B-B14F-4D97-AF65-F5344CB8AC3E}">
        <p14:creationId xmlns:p14="http://schemas.microsoft.com/office/powerpoint/2010/main" val="1645826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Design AI is not difficult</a:t>
            </a:r>
            <a:endParaRPr dirty="0">
              <a:latin typeface="+mj-lt"/>
            </a:endParaRPr>
          </a:p>
        </p:txBody>
      </p:sp>
      <p:pic>
        <p:nvPicPr>
          <p:cNvPr id="7" name="Picture 6">
            <a:extLst>
              <a:ext uri="{FF2B5EF4-FFF2-40B4-BE49-F238E27FC236}">
                <a16:creationId xmlns:a16="http://schemas.microsoft.com/office/drawing/2014/main" id="{29E74200-80A0-4EC3-A394-7E76AC55F94D}"/>
              </a:ext>
            </a:extLst>
          </p:cNvPr>
          <p:cNvPicPr>
            <a:picLocks noChangeAspect="1"/>
          </p:cNvPicPr>
          <p:nvPr/>
        </p:nvPicPr>
        <p:blipFill rotWithShape="1">
          <a:blip r:embed="rId4"/>
          <a:srcRect l="14815" t="9913" r="16297" b="3702"/>
          <a:stretch/>
        </p:blipFill>
        <p:spPr>
          <a:xfrm>
            <a:off x="372260" y="1605443"/>
            <a:ext cx="3372307" cy="2646567"/>
          </a:xfrm>
          <a:prstGeom prst="rect">
            <a:avLst/>
          </a:prstGeom>
        </p:spPr>
      </p:pic>
      <p:pic>
        <p:nvPicPr>
          <p:cNvPr id="9" name="Picture 2" descr="11 Best Python IDEs and Code Editors for Windows and Mac">
            <a:extLst>
              <a:ext uri="{FF2B5EF4-FFF2-40B4-BE49-F238E27FC236}">
                <a16:creationId xmlns:a16="http://schemas.microsoft.com/office/drawing/2014/main" id="{68EC602A-922B-4D55-AE96-EA59B3B688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99" t="10051" r="12001" b="13189"/>
          <a:stretch/>
        </p:blipFill>
        <p:spPr bwMode="auto">
          <a:xfrm>
            <a:off x="4078514" y="1773389"/>
            <a:ext cx="5065486" cy="22298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3C03EB8-B8CC-4981-8E91-0E877F412D88}"/>
              </a:ext>
            </a:extLst>
          </p:cNvPr>
          <p:cNvSpPr txBox="1"/>
          <p:nvPr/>
        </p:nvSpPr>
        <p:spPr>
          <a:xfrm>
            <a:off x="1589314" y="1275503"/>
            <a:ext cx="1153886" cy="307777"/>
          </a:xfrm>
          <a:prstGeom prst="rect">
            <a:avLst/>
          </a:prstGeom>
          <a:noFill/>
        </p:spPr>
        <p:txBody>
          <a:bodyPr wrap="square" rtlCol="0">
            <a:spAutoFit/>
          </a:bodyPr>
          <a:lstStyle/>
          <a:p>
            <a:pPr algn="ctr"/>
            <a:r>
              <a:rPr lang="en-SG" dirty="0"/>
              <a:t>Libraries</a:t>
            </a:r>
          </a:p>
        </p:txBody>
      </p:sp>
      <p:sp>
        <p:nvSpPr>
          <p:cNvPr id="13" name="TextBox 12">
            <a:extLst>
              <a:ext uri="{FF2B5EF4-FFF2-40B4-BE49-F238E27FC236}">
                <a16:creationId xmlns:a16="http://schemas.microsoft.com/office/drawing/2014/main" id="{DAA5B88E-5289-4116-A2EB-308418941D1A}"/>
              </a:ext>
            </a:extLst>
          </p:cNvPr>
          <p:cNvSpPr txBox="1"/>
          <p:nvPr/>
        </p:nvSpPr>
        <p:spPr>
          <a:xfrm>
            <a:off x="4789714" y="1407414"/>
            <a:ext cx="3621315" cy="307777"/>
          </a:xfrm>
          <a:prstGeom prst="rect">
            <a:avLst/>
          </a:prstGeom>
          <a:noFill/>
        </p:spPr>
        <p:txBody>
          <a:bodyPr wrap="square" rtlCol="0">
            <a:spAutoFit/>
          </a:bodyPr>
          <a:lstStyle/>
          <a:p>
            <a:pPr algn="ctr"/>
            <a:r>
              <a:rPr lang="en-SG" dirty="0"/>
              <a:t>Integrated Development Environment (IDE)</a:t>
            </a:r>
          </a:p>
        </p:txBody>
      </p:sp>
      <p:pic>
        <p:nvPicPr>
          <p:cNvPr id="2" name="Picture 1">
            <a:extLst>
              <a:ext uri="{FF2B5EF4-FFF2-40B4-BE49-F238E27FC236}">
                <a16:creationId xmlns:a16="http://schemas.microsoft.com/office/drawing/2014/main" id="{E171B0E5-E3CA-42B1-A73D-D46B5BECA6D0}"/>
              </a:ext>
            </a:extLst>
          </p:cNvPr>
          <p:cNvPicPr>
            <a:picLocks noChangeAspect="1"/>
          </p:cNvPicPr>
          <p:nvPr/>
        </p:nvPicPr>
        <p:blipFill rotWithShape="1">
          <a:blip r:embed="rId6"/>
          <a:srcRect t="24798" r="1158" b="24798"/>
          <a:stretch/>
        </p:blipFill>
        <p:spPr>
          <a:xfrm>
            <a:off x="5662386" y="4129200"/>
            <a:ext cx="1875970" cy="638063"/>
          </a:xfrm>
          <a:prstGeom prst="rect">
            <a:avLst/>
          </a:prstGeom>
        </p:spPr>
      </p:pic>
    </p:spTree>
    <p:extLst>
      <p:ext uri="{BB962C8B-B14F-4D97-AF65-F5344CB8AC3E}">
        <p14:creationId xmlns:p14="http://schemas.microsoft.com/office/powerpoint/2010/main" val="633610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Four types of people </a:t>
            </a:r>
            <a:endParaRPr dirty="0">
              <a:latin typeface="+mj-lt"/>
            </a:endParaRPr>
          </a:p>
        </p:txBody>
      </p:sp>
      <p:graphicFrame>
        <p:nvGraphicFramePr>
          <p:cNvPr id="2" name="Diagram 1">
            <a:extLst>
              <a:ext uri="{FF2B5EF4-FFF2-40B4-BE49-F238E27FC236}">
                <a16:creationId xmlns:a16="http://schemas.microsoft.com/office/drawing/2014/main" id="{2CD72E6B-4359-42F5-8F4F-AFC38DAE6FE4}"/>
              </a:ext>
            </a:extLst>
          </p:cNvPr>
          <p:cNvGraphicFramePr/>
          <p:nvPr>
            <p:extLst>
              <p:ext uri="{D42A27DB-BD31-4B8C-83A1-F6EECF244321}">
                <p14:modId xmlns:p14="http://schemas.microsoft.com/office/powerpoint/2010/main" val="386613711"/>
              </p:ext>
            </p:extLst>
          </p:nvPr>
        </p:nvGraphicFramePr>
        <p:xfrm>
          <a:off x="1389457" y="1200150"/>
          <a:ext cx="6574632" cy="3885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C8E9D0BD-3533-4D67-B4F6-66A903CE1F52}"/>
              </a:ext>
            </a:extLst>
          </p:cNvPr>
          <p:cNvSpPr txBox="1"/>
          <p:nvPr/>
        </p:nvSpPr>
        <p:spPr>
          <a:xfrm>
            <a:off x="1179911" y="1900238"/>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Beggars</a:t>
            </a:r>
          </a:p>
        </p:txBody>
      </p:sp>
      <p:sp>
        <p:nvSpPr>
          <p:cNvPr id="7" name="TextBox 6">
            <a:extLst>
              <a:ext uri="{FF2B5EF4-FFF2-40B4-BE49-F238E27FC236}">
                <a16:creationId xmlns:a16="http://schemas.microsoft.com/office/drawing/2014/main" id="{35F7EB88-039C-4C2A-8B12-09235F73331F}"/>
              </a:ext>
            </a:extLst>
          </p:cNvPr>
          <p:cNvSpPr txBox="1"/>
          <p:nvPr/>
        </p:nvSpPr>
        <p:spPr>
          <a:xfrm>
            <a:off x="117991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Bosses</a:t>
            </a:r>
          </a:p>
        </p:txBody>
      </p:sp>
      <p:sp>
        <p:nvSpPr>
          <p:cNvPr id="8" name="TextBox 7">
            <a:extLst>
              <a:ext uri="{FF2B5EF4-FFF2-40B4-BE49-F238E27FC236}">
                <a16:creationId xmlns:a16="http://schemas.microsoft.com/office/drawing/2014/main" id="{117620C7-C1D9-421F-B97A-545A16FCB01E}"/>
              </a:ext>
            </a:extLst>
          </p:cNvPr>
          <p:cNvSpPr txBox="1"/>
          <p:nvPr/>
        </p:nvSpPr>
        <p:spPr>
          <a:xfrm>
            <a:off x="698182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Masters</a:t>
            </a:r>
          </a:p>
        </p:txBody>
      </p:sp>
      <p:sp>
        <p:nvSpPr>
          <p:cNvPr id="11" name="TextBox 10">
            <a:extLst>
              <a:ext uri="{FF2B5EF4-FFF2-40B4-BE49-F238E27FC236}">
                <a16:creationId xmlns:a16="http://schemas.microsoft.com/office/drawing/2014/main" id="{42DC7504-CACA-4F0C-B3D1-F6F6AF05CC2E}"/>
              </a:ext>
            </a:extLst>
          </p:cNvPr>
          <p:cNvSpPr txBox="1"/>
          <p:nvPr/>
        </p:nvSpPr>
        <p:spPr>
          <a:xfrm>
            <a:off x="6981821" y="1857435"/>
            <a:ext cx="1191814" cy="707886"/>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Good servants</a:t>
            </a:r>
          </a:p>
        </p:txBody>
      </p:sp>
    </p:spTree>
    <p:extLst>
      <p:ext uri="{BB962C8B-B14F-4D97-AF65-F5344CB8AC3E}">
        <p14:creationId xmlns:p14="http://schemas.microsoft.com/office/powerpoint/2010/main" val="1521157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82784B-2E00-4325-8D20-6BC35274A4D7}"/>
              </a:ext>
            </a:extLst>
          </p:cNvPr>
          <p:cNvPicPr>
            <a:picLocks/>
          </p:cNvPicPr>
          <p:nvPr>
            <p:custDataLst>
              <p:tags r:id="rId2"/>
            </p:custDataLst>
          </p:nvPr>
        </p:nvPicPr>
        <p:blipFill>
          <a:blip r:embed="rId6"/>
          <a:stretch>
            <a:fillRect/>
          </a:stretch>
        </p:blipFill>
        <p:spPr>
          <a:xfrm>
            <a:off x="4114800" y="451640"/>
            <a:ext cx="914400" cy="382594"/>
          </a:xfrm>
          <a:prstGeom prst="rect">
            <a:avLst/>
          </a:prstGeom>
        </p:spPr>
      </p:pic>
      <p:sp>
        <p:nvSpPr>
          <p:cNvPr id="4" name="Rectangle 3">
            <a:extLst>
              <a:ext uri="{FF2B5EF4-FFF2-40B4-BE49-F238E27FC236}">
                <a16:creationId xmlns:a16="http://schemas.microsoft.com/office/drawing/2014/main" id="{253F0D12-000A-4CEC-8DA1-D90DC025AFA1}"/>
              </a:ext>
            </a:extLst>
          </p:cNvPr>
          <p:cNvSpPr/>
          <p:nvPr>
            <p:custDataLst>
              <p:tags r:id="rId3"/>
            </p:custDataLst>
          </p:nvPr>
        </p:nvSpPr>
        <p:spPr>
          <a:xfrm>
            <a:off x="0" y="1285875"/>
            <a:ext cx="9144000" cy="257175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424242"/>
                </a:solidFill>
              </a:rPr>
              <a:t>What is your coding level? Write your real name. </a:t>
            </a:r>
            <a:endParaRPr lang="en-SG" sz="3600" dirty="0">
              <a:solidFill>
                <a:srgbClr val="424242"/>
              </a:solidFill>
            </a:endParaRPr>
          </a:p>
        </p:txBody>
      </p:sp>
      <p:sp>
        <p:nvSpPr>
          <p:cNvPr id="5" name="Rectangle 4">
            <a:extLst>
              <a:ext uri="{FF2B5EF4-FFF2-40B4-BE49-F238E27FC236}">
                <a16:creationId xmlns:a16="http://schemas.microsoft.com/office/drawing/2014/main" id="{94208377-C608-4ED4-AFB7-B52DEE343C38}"/>
              </a:ext>
            </a:extLst>
          </p:cNvPr>
          <p:cNvSpPr/>
          <p:nvPr>
            <p:custDataLst>
              <p:tags r:id="rId4"/>
            </p:custDataLst>
          </p:nvPr>
        </p:nvSpPr>
        <p:spPr>
          <a:xfrm>
            <a:off x="0" y="3857625"/>
            <a:ext cx="9144000" cy="1285875"/>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39AC37"/>
                </a:solidFill>
              </a:rPr>
              <a:t>ⓘ</a:t>
            </a:r>
            <a:r>
              <a:rPr lang="en-US">
                <a:solidFill>
                  <a:srgbClr val="424242"/>
                </a:solidFill>
              </a:rPr>
              <a:t> Start presenting to display the poll results on this slide.</a:t>
            </a:r>
            <a:endParaRPr lang="en-SG">
              <a:solidFill>
                <a:srgbClr val="424242"/>
              </a:solidFill>
            </a:endParaRPr>
          </a:p>
        </p:txBody>
      </p:sp>
    </p:spTree>
    <p:custDataLst>
      <p:tags r:id="rId1"/>
    </p:custDataLst>
    <p:extLst>
      <p:ext uri="{BB962C8B-B14F-4D97-AF65-F5344CB8AC3E}">
        <p14:creationId xmlns:p14="http://schemas.microsoft.com/office/powerpoint/2010/main" val="2355836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B45B44-0FEC-4D05-83F1-34C29EB87486}"/>
              </a:ext>
            </a:extLst>
          </p:cNvPr>
          <p:cNvPicPr>
            <a:picLocks noChangeAspect="1"/>
          </p:cNvPicPr>
          <p:nvPr/>
        </p:nvPicPr>
        <p:blipFill rotWithShape="1">
          <a:blip r:embed="rId3"/>
          <a:srcRect l="14921" t="10410" r="11587" b="5105"/>
          <a:stretch/>
        </p:blipFill>
        <p:spPr>
          <a:xfrm>
            <a:off x="5999386" y="3069690"/>
            <a:ext cx="2725513" cy="1459571"/>
          </a:xfrm>
          <a:prstGeom prst="rect">
            <a:avLst/>
          </a:prstGeom>
        </p:spPr>
      </p:pic>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31</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SG" b="1" dirty="0">
                <a:solidFill>
                  <a:srgbClr val="FFFFFF"/>
                </a:solidFill>
                <a:latin typeface="+mj-lt"/>
              </a:rPr>
              <a:t>Code-less Platform – Drag and Drop </a:t>
            </a:r>
          </a:p>
        </p:txBody>
      </p:sp>
      <p:pic>
        <p:nvPicPr>
          <p:cNvPr id="9220" name="Picture 4" descr="Drag and Drop Tools for Machine Learning Pipelines— Worth a Try? | by Joos  Korstanje | Towards Data Science">
            <a:extLst>
              <a:ext uri="{FF2B5EF4-FFF2-40B4-BE49-F238E27FC236}">
                <a16:creationId xmlns:a16="http://schemas.microsoft.com/office/drawing/2014/main" id="{7B3134E6-9535-4E2E-B6D0-8F23AB8F8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10" y="1751546"/>
            <a:ext cx="4805361" cy="27325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85CC19E-9C68-42E0-8829-EB471C7B09A0}"/>
              </a:ext>
            </a:extLst>
          </p:cNvPr>
          <p:cNvPicPr>
            <a:picLocks noChangeAspect="1"/>
          </p:cNvPicPr>
          <p:nvPr/>
        </p:nvPicPr>
        <p:blipFill rotWithShape="1">
          <a:blip r:embed="rId6"/>
          <a:srcRect l="34966" t="14988" r="33946" b="20692"/>
          <a:stretch/>
        </p:blipFill>
        <p:spPr>
          <a:xfrm>
            <a:off x="5087257" y="1751546"/>
            <a:ext cx="1190171" cy="1383602"/>
          </a:xfrm>
          <a:prstGeom prst="rect">
            <a:avLst/>
          </a:prstGeom>
        </p:spPr>
      </p:pic>
      <p:pic>
        <p:nvPicPr>
          <p:cNvPr id="9222" name="Picture 6" descr="Google&amp;#39;s AutoML Will Change How Businesses Use Machine Learning">
            <a:extLst>
              <a:ext uri="{FF2B5EF4-FFF2-40B4-BE49-F238E27FC236}">
                <a16:creationId xmlns:a16="http://schemas.microsoft.com/office/drawing/2014/main" id="{7D2FB5A8-7352-461D-9568-CCB96F6488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4864" y="1636659"/>
            <a:ext cx="2171701" cy="122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93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32</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Everyone is learning AI</a:t>
            </a:r>
            <a:endParaRPr dirty="0">
              <a:latin typeface="+mj-lt"/>
            </a:endParaRPr>
          </a:p>
        </p:txBody>
      </p:sp>
      <p:pic>
        <p:nvPicPr>
          <p:cNvPr id="3" name="Picture 2" descr="Graphical user interface, text&#10;&#10;Description automatically generated with medium confidence">
            <a:extLst>
              <a:ext uri="{FF2B5EF4-FFF2-40B4-BE49-F238E27FC236}">
                <a16:creationId xmlns:a16="http://schemas.microsoft.com/office/drawing/2014/main" id="{9DE5D50A-AF1D-463E-8D24-B31763D7EA0D}"/>
              </a:ext>
            </a:extLst>
          </p:cNvPr>
          <p:cNvPicPr>
            <a:picLocks noChangeAspect="1"/>
          </p:cNvPicPr>
          <p:nvPr/>
        </p:nvPicPr>
        <p:blipFill rotWithShape="1">
          <a:blip r:embed="rId4"/>
          <a:srcRect r="10916"/>
          <a:stretch/>
        </p:blipFill>
        <p:spPr>
          <a:xfrm>
            <a:off x="206373" y="1357299"/>
            <a:ext cx="4470400" cy="816078"/>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descr="Graphical user interface, text, application, email&#10;&#10;Description automatically generated">
            <a:extLst>
              <a:ext uri="{FF2B5EF4-FFF2-40B4-BE49-F238E27FC236}">
                <a16:creationId xmlns:a16="http://schemas.microsoft.com/office/drawing/2014/main" id="{3B1EF5B2-53A5-41D6-AF29-C067B7054244}"/>
              </a:ext>
            </a:extLst>
          </p:cNvPr>
          <p:cNvPicPr>
            <a:picLocks noChangeAspect="1"/>
          </p:cNvPicPr>
          <p:nvPr/>
        </p:nvPicPr>
        <p:blipFill>
          <a:blip r:embed="rId5"/>
          <a:stretch>
            <a:fillRect/>
          </a:stretch>
        </p:blipFill>
        <p:spPr>
          <a:xfrm>
            <a:off x="5097991" y="1357299"/>
            <a:ext cx="3951894" cy="3540498"/>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Graphical user interface, text, application&#10;&#10;Description automatically generated">
            <a:extLst>
              <a:ext uri="{FF2B5EF4-FFF2-40B4-BE49-F238E27FC236}">
                <a16:creationId xmlns:a16="http://schemas.microsoft.com/office/drawing/2014/main" id="{F5C0180D-5E1E-44A6-83B1-A23462F27BD6}"/>
              </a:ext>
            </a:extLst>
          </p:cNvPr>
          <p:cNvPicPr>
            <a:picLocks noChangeAspect="1"/>
          </p:cNvPicPr>
          <p:nvPr/>
        </p:nvPicPr>
        <p:blipFill rotWithShape="1">
          <a:blip r:embed="rId6"/>
          <a:srcRect l="2572" r="2572"/>
          <a:stretch/>
        </p:blipFill>
        <p:spPr>
          <a:xfrm>
            <a:off x="518961" y="2473299"/>
            <a:ext cx="4470400" cy="99365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5720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What set us apart? </a:t>
            </a:r>
            <a:endParaRPr dirty="0">
              <a:latin typeface="+mj-lt"/>
            </a:endParaRPr>
          </a:p>
        </p:txBody>
      </p:sp>
      <p:graphicFrame>
        <p:nvGraphicFramePr>
          <p:cNvPr id="2" name="Diagram 1">
            <a:extLst>
              <a:ext uri="{FF2B5EF4-FFF2-40B4-BE49-F238E27FC236}">
                <a16:creationId xmlns:a16="http://schemas.microsoft.com/office/drawing/2014/main" id="{86FD4C39-308D-4368-8097-B9F9C7CF83C0}"/>
              </a:ext>
            </a:extLst>
          </p:cNvPr>
          <p:cNvGraphicFramePr/>
          <p:nvPr/>
        </p:nvGraphicFramePr>
        <p:xfrm>
          <a:off x="718457" y="1207138"/>
          <a:ext cx="7416800" cy="3834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5" name="Group 14">
            <a:extLst>
              <a:ext uri="{FF2B5EF4-FFF2-40B4-BE49-F238E27FC236}">
                <a16:creationId xmlns:a16="http://schemas.microsoft.com/office/drawing/2014/main" id="{6378EB68-6A65-4DD5-B5C5-22F8D8FC34DE}"/>
              </a:ext>
            </a:extLst>
          </p:cNvPr>
          <p:cNvGrpSpPr/>
          <p:nvPr/>
        </p:nvGrpSpPr>
        <p:grpSpPr>
          <a:xfrm>
            <a:off x="5154490" y="3534948"/>
            <a:ext cx="3989510" cy="1451801"/>
            <a:chOff x="5154490" y="3534948"/>
            <a:chExt cx="3989510" cy="1451801"/>
          </a:xfrm>
        </p:grpSpPr>
        <p:pic>
          <p:nvPicPr>
            <p:cNvPr id="7" name="Picture 6" descr="Text&#10;&#10;Description automatically generated with medium confidence">
              <a:extLst>
                <a:ext uri="{FF2B5EF4-FFF2-40B4-BE49-F238E27FC236}">
                  <a16:creationId xmlns:a16="http://schemas.microsoft.com/office/drawing/2014/main" id="{9A78FA71-F478-4148-8434-360942550D6A}"/>
                </a:ext>
              </a:extLst>
            </p:cNvPr>
            <p:cNvPicPr>
              <a:picLocks noChangeAspect="1"/>
            </p:cNvPicPr>
            <p:nvPr/>
          </p:nvPicPr>
          <p:blipFill>
            <a:blip r:embed="rId9"/>
            <a:stretch>
              <a:fillRect/>
            </a:stretch>
          </p:blipFill>
          <p:spPr>
            <a:xfrm>
              <a:off x="5154490" y="3534948"/>
              <a:ext cx="3989510" cy="80282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3B48B57-AA2E-4CCC-AA5C-946317CEFF1F}"/>
                </a:ext>
              </a:extLst>
            </p:cNvPr>
            <p:cNvPicPr>
              <a:picLocks noChangeAspect="1"/>
            </p:cNvPicPr>
            <p:nvPr/>
          </p:nvPicPr>
          <p:blipFill>
            <a:blip r:embed="rId10"/>
            <a:stretch>
              <a:fillRect/>
            </a:stretch>
          </p:blipFill>
          <p:spPr>
            <a:xfrm>
              <a:off x="6106990" y="4337042"/>
              <a:ext cx="2988652" cy="649707"/>
            </a:xfrm>
            <a:prstGeom prst="rect">
              <a:avLst/>
            </a:prstGeom>
          </p:spPr>
        </p:pic>
      </p:grpSp>
      <p:grpSp>
        <p:nvGrpSpPr>
          <p:cNvPr id="14" name="Group 13">
            <a:extLst>
              <a:ext uri="{FF2B5EF4-FFF2-40B4-BE49-F238E27FC236}">
                <a16:creationId xmlns:a16="http://schemas.microsoft.com/office/drawing/2014/main" id="{1E6DC90E-DC05-4487-A9CF-D70469D003E1}"/>
              </a:ext>
            </a:extLst>
          </p:cNvPr>
          <p:cNvGrpSpPr/>
          <p:nvPr/>
        </p:nvGrpSpPr>
        <p:grpSpPr>
          <a:xfrm>
            <a:off x="912935" y="1296931"/>
            <a:ext cx="4432789" cy="1490946"/>
            <a:chOff x="912935" y="1296931"/>
            <a:chExt cx="4432789" cy="1490946"/>
          </a:xfrm>
        </p:grpSpPr>
        <p:pic>
          <p:nvPicPr>
            <p:cNvPr id="11" name="Picture 10" descr="A picture containing text&#10;&#10;Description automatically generated">
              <a:extLst>
                <a:ext uri="{FF2B5EF4-FFF2-40B4-BE49-F238E27FC236}">
                  <a16:creationId xmlns:a16="http://schemas.microsoft.com/office/drawing/2014/main" id="{2AB5100F-D0B4-4136-8C98-FA0AD6DCBD48}"/>
                </a:ext>
              </a:extLst>
            </p:cNvPr>
            <p:cNvPicPr>
              <a:picLocks noChangeAspect="1"/>
            </p:cNvPicPr>
            <p:nvPr/>
          </p:nvPicPr>
          <p:blipFill>
            <a:blip r:embed="rId11"/>
            <a:stretch>
              <a:fillRect/>
            </a:stretch>
          </p:blipFill>
          <p:spPr>
            <a:xfrm>
              <a:off x="1421790" y="1296931"/>
              <a:ext cx="3923934" cy="623242"/>
            </a:xfrm>
            <a:prstGeom prst="rect">
              <a:avLst/>
            </a:prstGeom>
          </p:spPr>
        </p:pic>
        <p:pic>
          <p:nvPicPr>
            <p:cNvPr id="13" name="Picture 12" descr="Graphical user interface, text&#10;&#10;Description automatically generated with medium confidence">
              <a:extLst>
                <a:ext uri="{FF2B5EF4-FFF2-40B4-BE49-F238E27FC236}">
                  <a16:creationId xmlns:a16="http://schemas.microsoft.com/office/drawing/2014/main" id="{0B2B9DD3-B0C8-45A4-85E6-5EF617C54DBA}"/>
                </a:ext>
              </a:extLst>
            </p:cNvPr>
            <p:cNvPicPr>
              <a:picLocks noChangeAspect="1"/>
            </p:cNvPicPr>
            <p:nvPr/>
          </p:nvPicPr>
          <p:blipFill>
            <a:blip r:embed="rId12"/>
            <a:stretch>
              <a:fillRect/>
            </a:stretch>
          </p:blipFill>
          <p:spPr>
            <a:xfrm>
              <a:off x="912935" y="2008615"/>
              <a:ext cx="3201865" cy="779262"/>
            </a:xfrm>
            <a:prstGeom prst="rect">
              <a:avLst/>
            </a:prstGeom>
          </p:spPr>
        </p:pic>
      </p:grpSp>
    </p:spTree>
    <p:extLst>
      <p:ext uri="{BB962C8B-B14F-4D97-AF65-F5344CB8AC3E}">
        <p14:creationId xmlns:p14="http://schemas.microsoft.com/office/powerpoint/2010/main" val="28684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34</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Go into the maths</a:t>
            </a:r>
            <a:endParaRPr dirty="0">
              <a:latin typeface="+mj-lt"/>
            </a:endParaRPr>
          </a:p>
        </p:txBody>
      </p:sp>
      <p:graphicFrame>
        <p:nvGraphicFramePr>
          <p:cNvPr id="2" name="Diagram 1">
            <a:extLst>
              <a:ext uri="{FF2B5EF4-FFF2-40B4-BE49-F238E27FC236}">
                <a16:creationId xmlns:a16="http://schemas.microsoft.com/office/drawing/2014/main" id="{86FD4C39-308D-4368-8097-B9F9C7CF83C0}"/>
              </a:ext>
            </a:extLst>
          </p:cNvPr>
          <p:cNvGraphicFramePr/>
          <p:nvPr>
            <p:extLst>
              <p:ext uri="{D42A27DB-BD31-4B8C-83A1-F6EECF244321}">
                <p14:modId xmlns:p14="http://schemas.microsoft.com/office/powerpoint/2010/main" val="3266872193"/>
              </p:ext>
            </p:extLst>
          </p:nvPr>
        </p:nvGraphicFramePr>
        <p:xfrm>
          <a:off x="718457" y="1207138"/>
          <a:ext cx="7416800" cy="3834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A picture containing text, clock, watch&#10;&#10;Description automatically generated">
            <a:extLst>
              <a:ext uri="{FF2B5EF4-FFF2-40B4-BE49-F238E27FC236}">
                <a16:creationId xmlns:a16="http://schemas.microsoft.com/office/drawing/2014/main" id="{2CBD4550-D3A1-40CF-95FC-A8573C618B3A}"/>
              </a:ext>
            </a:extLst>
          </p:cNvPr>
          <p:cNvPicPr>
            <a:picLocks noChangeAspect="1"/>
          </p:cNvPicPr>
          <p:nvPr/>
        </p:nvPicPr>
        <p:blipFill>
          <a:blip r:embed="rId9"/>
          <a:stretch>
            <a:fillRect/>
          </a:stretch>
        </p:blipFill>
        <p:spPr>
          <a:xfrm>
            <a:off x="559173" y="1495144"/>
            <a:ext cx="3770779" cy="727583"/>
          </a:xfrm>
          <a:prstGeom prst="rect">
            <a:avLst/>
          </a:prstGeom>
        </p:spPr>
      </p:pic>
      <p:pic>
        <p:nvPicPr>
          <p:cNvPr id="6" name="Picture 5" descr="A picture containing text, clock&#10;&#10;Description automatically generated">
            <a:extLst>
              <a:ext uri="{FF2B5EF4-FFF2-40B4-BE49-F238E27FC236}">
                <a16:creationId xmlns:a16="http://schemas.microsoft.com/office/drawing/2014/main" id="{3B2F3590-888D-4869-9775-2D75E2E55FB1}"/>
              </a:ext>
            </a:extLst>
          </p:cNvPr>
          <p:cNvPicPr>
            <a:picLocks noChangeAspect="1"/>
          </p:cNvPicPr>
          <p:nvPr/>
        </p:nvPicPr>
        <p:blipFill>
          <a:blip r:embed="rId10"/>
          <a:stretch>
            <a:fillRect/>
          </a:stretch>
        </p:blipFill>
        <p:spPr>
          <a:xfrm>
            <a:off x="718457" y="2433462"/>
            <a:ext cx="1995768" cy="580901"/>
          </a:xfrm>
          <a:prstGeom prst="rect">
            <a:avLst/>
          </a:prstGeom>
        </p:spPr>
      </p:pic>
      <p:pic>
        <p:nvPicPr>
          <p:cNvPr id="8" name="Picture 7" descr="Diagram&#10;&#10;Description automatically generated">
            <a:extLst>
              <a:ext uri="{FF2B5EF4-FFF2-40B4-BE49-F238E27FC236}">
                <a16:creationId xmlns:a16="http://schemas.microsoft.com/office/drawing/2014/main" id="{A4F1957F-4E0A-44D7-B1EA-AC26C0BC6A67}"/>
              </a:ext>
            </a:extLst>
          </p:cNvPr>
          <p:cNvPicPr>
            <a:picLocks noChangeAspect="1"/>
          </p:cNvPicPr>
          <p:nvPr/>
        </p:nvPicPr>
        <p:blipFill>
          <a:blip r:embed="rId11"/>
          <a:stretch>
            <a:fillRect/>
          </a:stretch>
        </p:blipFill>
        <p:spPr>
          <a:xfrm>
            <a:off x="5372554" y="3488278"/>
            <a:ext cx="2952750" cy="762000"/>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2510117F-CE40-434E-AFDA-A462614621DE}"/>
              </a:ext>
            </a:extLst>
          </p:cNvPr>
          <p:cNvPicPr>
            <a:picLocks noChangeAspect="1"/>
          </p:cNvPicPr>
          <p:nvPr/>
        </p:nvPicPr>
        <p:blipFill>
          <a:blip r:embed="rId12"/>
          <a:stretch>
            <a:fillRect/>
          </a:stretch>
        </p:blipFill>
        <p:spPr>
          <a:xfrm>
            <a:off x="3681866" y="4265372"/>
            <a:ext cx="3381375" cy="657225"/>
          </a:xfrm>
          <a:prstGeom prst="rect">
            <a:avLst/>
          </a:prstGeom>
        </p:spPr>
      </p:pic>
      <p:pic>
        <p:nvPicPr>
          <p:cNvPr id="12" name="Picture 11" descr="Text, letter&#10;&#10;Description automatically generated">
            <a:extLst>
              <a:ext uri="{FF2B5EF4-FFF2-40B4-BE49-F238E27FC236}">
                <a16:creationId xmlns:a16="http://schemas.microsoft.com/office/drawing/2014/main" id="{D9D4471F-A457-40AC-B097-DC65BAE29476}"/>
              </a:ext>
            </a:extLst>
          </p:cNvPr>
          <p:cNvPicPr>
            <a:picLocks noChangeAspect="1"/>
          </p:cNvPicPr>
          <p:nvPr/>
        </p:nvPicPr>
        <p:blipFill rotWithShape="1">
          <a:blip r:embed="rId13"/>
          <a:srcRect l="9634" t="10527" r="12224" b="70041"/>
          <a:stretch/>
        </p:blipFill>
        <p:spPr>
          <a:xfrm>
            <a:off x="4572000" y="364231"/>
            <a:ext cx="4510455" cy="775500"/>
          </a:xfrm>
          <a:prstGeom prst="rect">
            <a:avLst/>
          </a:prstGeom>
        </p:spPr>
      </p:pic>
    </p:spTree>
    <p:extLst>
      <p:ext uri="{BB962C8B-B14F-4D97-AF65-F5344CB8AC3E}">
        <p14:creationId xmlns:p14="http://schemas.microsoft.com/office/powerpoint/2010/main" val="2982565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35</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599620" y="1977131"/>
            <a:ext cx="8096251" cy="775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300"/>
              <a:buFont typeface="Calibri"/>
              <a:buNone/>
            </a:pPr>
            <a:r>
              <a:rPr lang="en" b="1" dirty="0">
                <a:solidFill>
                  <a:schemeClr val="tx1"/>
                </a:solidFill>
                <a:latin typeface="+mj-lt"/>
              </a:rPr>
              <a:t>Let’s play a game. Refresh your maths</a:t>
            </a:r>
            <a:endParaRPr dirty="0">
              <a:solidFill>
                <a:schemeClr val="tx1"/>
              </a:solidFill>
              <a:latin typeface="+mj-lt"/>
            </a:endParaRPr>
          </a:p>
        </p:txBody>
      </p:sp>
    </p:spTree>
    <p:extLst>
      <p:ext uri="{BB962C8B-B14F-4D97-AF65-F5344CB8AC3E}">
        <p14:creationId xmlns:p14="http://schemas.microsoft.com/office/powerpoint/2010/main" val="3696498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Can you guess the simplicatioin of this equation?</a:t>
            </a:r>
            <a:endParaRPr dirty="0">
              <a:latin typeface="+mj-lt"/>
            </a:endParaRPr>
          </a:p>
        </p:txBody>
      </p:sp>
      <p:pic>
        <p:nvPicPr>
          <p:cNvPr id="5" name="Picture 4">
            <a:extLst>
              <a:ext uri="{FF2B5EF4-FFF2-40B4-BE49-F238E27FC236}">
                <a16:creationId xmlns:a16="http://schemas.microsoft.com/office/drawing/2014/main" id="{DE5BE136-308C-4819-B1AC-A4DC29508E3B}"/>
              </a:ext>
            </a:extLst>
          </p:cNvPr>
          <p:cNvPicPr>
            <a:picLocks noChangeAspect="1"/>
          </p:cNvPicPr>
          <p:nvPr/>
        </p:nvPicPr>
        <p:blipFill>
          <a:blip r:embed="rId4"/>
          <a:stretch>
            <a:fillRect/>
          </a:stretch>
        </p:blipFill>
        <p:spPr>
          <a:xfrm>
            <a:off x="564776" y="1636360"/>
            <a:ext cx="8283388" cy="1045029"/>
          </a:xfrm>
          <a:prstGeom prst="rect">
            <a:avLst/>
          </a:prstGeom>
        </p:spPr>
      </p:pic>
      <p:sp>
        <p:nvSpPr>
          <p:cNvPr id="6" name="TextBox 5">
            <a:extLst>
              <a:ext uri="{FF2B5EF4-FFF2-40B4-BE49-F238E27FC236}">
                <a16:creationId xmlns:a16="http://schemas.microsoft.com/office/drawing/2014/main" id="{E595602F-3790-42BA-A85C-54FDF9E30CA0}"/>
              </a:ext>
            </a:extLst>
          </p:cNvPr>
          <p:cNvSpPr txBox="1"/>
          <p:nvPr/>
        </p:nvSpPr>
        <p:spPr>
          <a:xfrm>
            <a:off x="330591" y="4711865"/>
            <a:ext cx="2715064" cy="261610"/>
          </a:xfrm>
          <a:prstGeom prst="rect">
            <a:avLst/>
          </a:prstGeom>
          <a:noFill/>
        </p:spPr>
        <p:txBody>
          <a:bodyPr wrap="square" rtlCol="0">
            <a:spAutoFit/>
          </a:bodyPr>
          <a:lstStyle/>
          <a:p>
            <a:r>
              <a:rPr lang="en-SG" sz="1050" dirty="0"/>
              <a:t>Material from </a:t>
            </a:r>
            <a:r>
              <a:rPr lang="en-SG" sz="1050" dirty="0" err="1"/>
              <a:t>C.S.Chan</a:t>
            </a:r>
            <a:endParaRPr lang="en-SG" sz="1050" dirty="0"/>
          </a:p>
        </p:txBody>
      </p:sp>
    </p:spTree>
    <p:extLst>
      <p:ext uri="{BB962C8B-B14F-4D97-AF65-F5344CB8AC3E}">
        <p14:creationId xmlns:p14="http://schemas.microsoft.com/office/powerpoint/2010/main" val="3351453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37</a:t>
            </a:fld>
            <a:endParaRPr lang="en-SG">
              <a:latin typeface="+mj-lt"/>
            </a:endParaRPr>
          </a:p>
        </p:txBody>
      </p:sp>
      <p:pic>
        <p:nvPicPr>
          <p:cNvPr id="7" name="Picture 6">
            <a:extLst>
              <a:ext uri="{FF2B5EF4-FFF2-40B4-BE49-F238E27FC236}">
                <a16:creationId xmlns:a16="http://schemas.microsoft.com/office/drawing/2014/main" id="{C15AD23E-BD00-4B49-9ADC-354064E7BE72}"/>
              </a:ext>
            </a:extLst>
          </p:cNvPr>
          <p:cNvPicPr>
            <a:picLocks noChangeAspect="1"/>
          </p:cNvPicPr>
          <p:nvPr/>
        </p:nvPicPr>
        <p:blipFill rotWithShape="1">
          <a:blip r:embed="rId4"/>
          <a:srcRect b="39483"/>
          <a:stretch/>
        </p:blipFill>
        <p:spPr>
          <a:xfrm>
            <a:off x="179944" y="1391444"/>
            <a:ext cx="4191000" cy="3112655"/>
          </a:xfrm>
          <a:prstGeom prst="rect">
            <a:avLst/>
          </a:prstGeom>
        </p:spPr>
      </p:pic>
      <p:pic>
        <p:nvPicPr>
          <p:cNvPr id="8" name="Picture 7">
            <a:extLst>
              <a:ext uri="{FF2B5EF4-FFF2-40B4-BE49-F238E27FC236}">
                <a16:creationId xmlns:a16="http://schemas.microsoft.com/office/drawing/2014/main" id="{199B75EC-0CE6-43AE-872F-6C801F854194}"/>
              </a:ext>
            </a:extLst>
          </p:cNvPr>
          <p:cNvPicPr>
            <a:picLocks noChangeAspect="1"/>
          </p:cNvPicPr>
          <p:nvPr/>
        </p:nvPicPr>
        <p:blipFill rotWithShape="1">
          <a:blip r:embed="rId4"/>
          <a:srcRect t="48821"/>
          <a:stretch/>
        </p:blipFill>
        <p:spPr>
          <a:xfrm>
            <a:off x="4572000" y="1339273"/>
            <a:ext cx="4191000" cy="2632364"/>
          </a:xfrm>
          <a:prstGeom prst="rect">
            <a:avLst/>
          </a:prstGeom>
        </p:spPr>
      </p:pic>
      <p:sp>
        <p:nvSpPr>
          <p:cNvPr id="2" name="TextBox 1">
            <a:extLst>
              <a:ext uri="{FF2B5EF4-FFF2-40B4-BE49-F238E27FC236}">
                <a16:creationId xmlns:a16="http://schemas.microsoft.com/office/drawing/2014/main" id="{E3F970F3-B661-480C-A3BA-3CCFDD85A7D5}"/>
              </a:ext>
            </a:extLst>
          </p:cNvPr>
          <p:cNvSpPr txBox="1"/>
          <p:nvPr/>
        </p:nvSpPr>
        <p:spPr>
          <a:xfrm>
            <a:off x="330591" y="4711865"/>
            <a:ext cx="2715064" cy="261610"/>
          </a:xfrm>
          <a:prstGeom prst="rect">
            <a:avLst/>
          </a:prstGeom>
          <a:noFill/>
        </p:spPr>
        <p:txBody>
          <a:bodyPr wrap="square" rtlCol="0">
            <a:spAutoFit/>
          </a:bodyPr>
          <a:lstStyle/>
          <a:p>
            <a:r>
              <a:rPr lang="en-SG" sz="1050" dirty="0"/>
              <a:t>Material from </a:t>
            </a:r>
            <a:r>
              <a:rPr lang="en-SG" sz="1050" dirty="0" err="1"/>
              <a:t>C.S.Chan</a:t>
            </a:r>
            <a:endParaRPr lang="en-SG" sz="1050" dirty="0"/>
          </a:p>
        </p:txBody>
      </p:sp>
    </p:spTree>
    <p:extLst>
      <p:ext uri="{BB962C8B-B14F-4D97-AF65-F5344CB8AC3E}">
        <p14:creationId xmlns:p14="http://schemas.microsoft.com/office/powerpoint/2010/main" val="3926829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What to expect?</a:t>
            </a:r>
            <a:endParaRPr dirty="0">
              <a:latin typeface="+mj-lt"/>
            </a:endParaRPr>
          </a:p>
        </p:txBody>
      </p:sp>
      <p:sp>
        <p:nvSpPr>
          <p:cNvPr id="148" name="Google Shape;148;p27"/>
          <p:cNvSpPr txBox="1"/>
          <p:nvPr/>
        </p:nvSpPr>
        <p:spPr>
          <a:xfrm>
            <a:off x="409575" y="1208489"/>
            <a:ext cx="8677274" cy="3023874"/>
          </a:xfrm>
          <a:prstGeom prst="rect">
            <a:avLst/>
          </a:prstGeom>
          <a:noFill/>
          <a:ln>
            <a:noFill/>
          </a:ln>
        </p:spPr>
        <p:txBody>
          <a:bodyPr spcFirstLastPara="1" wrap="square" lIns="68575" tIns="34275" rIns="68575" bIns="34275" anchor="t" anchorCtr="0">
            <a:spAutoFit/>
          </a:bodyPr>
          <a:lstStyle/>
          <a:p>
            <a:pPr marL="457200" marR="0" lvl="0" indent="-457200" algn="l" rtl="0">
              <a:lnSpc>
                <a:spcPct val="200000"/>
              </a:lnSpc>
              <a:spcBef>
                <a:spcPts val="0"/>
              </a:spcBef>
              <a:spcAft>
                <a:spcPts val="0"/>
              </a:spcAft>
              <a:buFont typeface="Arial" panose="020B0604020202020204" pitchFamily="34" charset="0"/>
              <a:buChar char="•"/>
            </a:pPr>
            <a:r>
              <a:rPr lang="en-SG" sz="2400" dirty="0">
                <a:latin typeface="+mj-lt"/>
              </a:rPr>
              <a:t>Basic fundamental of probability </a:t>
            </a:r>
          </a:p>
          <a:p>
            <a:pPr marL="457200" marR="0" lvl="0" indent="-457200" algn="l" rtl="0">
              <a:lnSpc>
                <a:spcPct val="200000"/>
              </a:lnSpc>
              <a:spcBef>
                <a:spcPts val="0"/>
              </a:spcBef>
              <a:spcAft>
                <a:spcPts val="0"/>
              </a:spcAft>
              <a:buFont typeface="Arial" panose="020B0604020202020204" pitchFamily="34" charset="0"/>
              <a:buChar char="•"/>
            </a:pPr>
            <a:r>
              <a:rPr lang="en-SG" sz="2400" dirty="0">
                <a:latin typeface="+mj-lt"/>
              </a:rPr>
              <a:t>Using probability theory to develop machines that can learn from data. </a:t>
            </a:r>
          </a:p>
          <a:p>
            <a:pPr marL="457200" marR="0" lvl="0" indent="-457200" algn="l" rtl="0">
              <a:lnSpc>
                <a:spcPct val="200000"/>
              </a:lnSpc>
              <a:spcBef>
                <a:spcPts val="0"/>
              </a:spcBef>
              <a:spcAft>
                <a:spcPts val="0"/>
              </a:spcAft>
              <a:buFont typeface="Arial" panose="020B0604020202020204" pitchFamily="34" charset="0"/>
              <a:buChar char="•"/>
            </a:pPr>
            <a:r>
              <a:rPr lang="en-SG" sz="2400" dirty="0">
                <a:latin typeface="+mj-lt"/>
              </a:rPr>
              <a:t>Maths involved. </a:t>
            </a:r>
          </a:p>
        </p:txBody>
      </p:sp>
    </p:spTree>
    <p:extLst>
      <p:ext uri="{BB962C8B-B14F-4D97-AF65-F5344CB8AC3E}">
        <p14:creationId xmlns:p14="http://schemas.microsoft.com/office/powerpoint/2010/main" val="1986650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39</a:t>
            </a:fld>
            <a:endParaRPr lang="en-SG" dirty="0">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Assessment</a:t>
            </a:r>
            <a:endParaRPr dirty="0">
              <a:latin typeface="+mj-lt"/>
            </a:endParaRPr>
          </a:p>
        </p:txBody>
      </p:sp>
      <p:sp>
        <p:nvSpPr>
          <p:cNvPr id="6" name="Google Shape;148;p27">
            <a:extLst>
              <a:ext uri="{FF2B5EF4-FFF2-40B4-BE49-F238E27FC236}">
                <a16:creationId xmlns:a16="http://schemas.microsoft.com/office/drawing/2014/main" id="{BE1ACB7F-A6D8-48F1-98D1-2D23BF27E031}"/>
              </a:ext>
            </a:extLst>
          </p:cNvPr>
          <p:cNvSpPr txBox="1"/>
          <p:nvPr/>
        </p:nvSpPr>
        <p:spPr>
          <a:xfrm>
            <a:off x="409575" y="1208489"/>
            <a:ext cx="8677274" cy="1915879"/>
          </a:xfrm>
          <a:prstGeom prst="rect">
            <a:avLst/>
          </a:prstGeom>
          <a:noFill/>
          <a:ln>
            <a:noFill/>
          </a:ln>
        </p:spPr>
        <p:txBody>
          <a:bodyPr spcFirstLastPara="1" wrap="square" lIns="68575" tIns="34275" rIns="68575" bIns="34275" anchor="t" anchorCtr="0">
            <a:spAutoFit/>
          </a:bodyPr>
          <a:lstStyle/>
          <a:p>
            <a:pPr marL="457200" lvl="1" indent="-457200">
              <a:lnSpc>
                <a:spcPct val="150000"/>
              </a:lnSpc>
              <a:buFont typeface="Arial" panose="020B0604020202020204" pitchFamily="34" charset="0"/>
              <a:buChar char="•"/>
            </a:pPr>
            <a:r>
              <a:rPr lang="en-SG" sz="1600" dirty="0">
                <a:latin typeface="+mj-lt"/>
              </a:rPr>
              <a:t>Assignment – 50% (week 4 – 8 – Spectrum )</a:t>
            </a:r>
          </a:p>
          <a:p>
            <a:pPr marL="457200" lvl="4" indent="-457200">
              <a:lnSpc>
                <a:spcPct val="150000"/>
              </a:lnSpc>
              <a:buFont typeface="Arial" panose="020B0604020202020204" pitchFamily="34" charset="0"/>
              <a:buChar char="•"/>
            </a:pPr>
            <a:r>
              <a:rPr lang="en-SG" sz="1600" dirty="0">
                <a:latin typeface="+mj-lt"/>
              </a:rPr>
              <a:t>Group Projects – 50% </a:t>
            </a:r>
          </a:p>
          <a:p>
            <a:pPr marL="719138" lvl="4" indent="-269875">
              <a:lnSpc>
                <a:spcPct val="150000"/>
              </a:lnSpc>
              <a:buFont typeface="Arial" panose="020B0604020202020204" pitchFamily="34" charset="0"/>
              <a:buChar char="•"/>
            </a:pPr>
            <a:r>
              <a:rPr lang="en-SG" sz="1600" dirty="0">
                <a:latin typeface="+mj-lt"/>
              </a:rPr>
              <a:t>Pre-submission report – 10%, (week 13 - Spectrum)</a:t>
            </a:r>
          </a:p>
          <a:p>
            <a:pPr marL="719138" lvl="4" indent="-269875">
              <a:lnSpc>
                <a:spcPct val="150000"/>
              </a:lnSpc>
              <a:buFont typeface="Arial" panose="020B0604020202020204" pitchFamily="34" charset="0"/>
              <a:buChar char="•"/>
            </a:pPr>
            <a:r>
              <a:rPr lang="en-SG" sz="1600" dirty="0">
                <a:latin typeface="+mj-lt"/>
              </a:rPr>
              <a:t>Presentation – 20%, (week 14)</a:t>
            </a:r>
          </a:p>
          <a:p>
            <a:pPr marL="719138" lvl="4" indent="-269875">
              <a:lnSpc>
                <a:spcPct val="150000"/>
              </a:lnSpc>
              <a:buFont typeface="Arial" panose="020B0604020202020204" pitchFamily="34" charset="0"/>
              <a:buChar char="•"/>
            </a:pPr>
            <a:r>
              <a:rPr lang="en-SG" sz="1600" dirty="0">
                <a:latin typeface="+mj-lt"/>
              </a:rPr>
              <a:t>Final Report Submission – 20%, (week 15 - Spectrum)</a:t>
            </a:r>
          </a:p>
        </p:txBody>
      </p:sp>
    </p:spTree>
    <p:extLst>
      <p:ext uri="{BB962C8B-B14F-4D97-AF65-F5344CB8AC3E}">
        <p14:creationId xmlns:p14="http://schemas.microsoft.com/office/powerpoint/2010/main" val="3038267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Who will succeed in the Future? </a:t>
            </a:r>
            <a:endParaRPr dirty="0">
              <a:latin typeface="+mj-lt"/>
            </a:endParaRPr>
          </a:p>
        </p:txBody>
      </p:sp>
      <p:graphicFrame>
        <p:nvGraphicFramePr>
          <p:cNvPr id="10" name="Diagram 9">
            <a:extLst>
              <a:ext uri="{FF2B5EF4-FFF2-40B4-BE49-F238E27FC236}">
                <a16:creationId xmlns:a16="http://schemas.microsoft.com/office/drawing/2014/main" id="{A9184AE8-B522-4791-8FFA-F41C5C98CC8D}"/>
              </a:ext>
            </a:extLst>
          </p:cNvPr>
          <p:cNvGraphicFramePr/>
          <p:nvPr>
            <p:extLst>
              <p:ext uri="{D42A27DB-BD31-4B8C-83A1-F6EECF244321}">
                <p14:modId xmlns:p14="http://schemas.microsoft.com/office/powerpoint/2010/main" val="60679181"/>
              </p:ext>
            </p:extLst>
          </p:nvPr>
        </p:nvGraphicFramePr>
        <p:xfrm>
          <a:off x="1389457" y="1200150"/>
          <a:ext cx="6574632" cy="3885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2A8F7497-66FF-4331-887D-B8C81724A623}"/>
              </a:ext>
            </a:extLst>
          </p:cNvPr>
          <p:cNvSpPr txBox="1"/>
          <p:nvPr/>
        </p:nvSpPr>
        <p:spPr>
          <a:xfrm>
            <a:off x="1179911" y="1900238"/>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Beggars</a:t>
            </a:r>
          </a:p>
        </p:txBody>
      </p:sp>
      <p:sp>
        <p:nvSpPr>
          <p:cNvPr id="13" name="TextBox 12">
            <a:extLst>
              <a:ext uri="{FF2B5EF4-FFF2-40B4-BE49-F238E27FC236}">
                <a16:creationId xmlns:a16="http://schemas.microsoft.com/office/drawing/2014/main" id="{E0343968-4A98-450E-96DB-B92E4906C924}"/>
              </a:ext>
            </a:extLst>
          </p:cNvPr>
          <p:cNvSpPr txBox="1"/>
          <p:nvPr/>
        </p:nvSpPr>
        <p:spPr>
          <a:xfrm>
            <a:off x="117991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Bosses</a:t>
            </a:r>
          </a:p>
        </p:txBody>
      </p:sp>
      <p:sp>
        <p:nvSpPr>
          <p:cNvPr id="14" name="TextBox 13">
            <a:extLst>
              <a:ext uri="{FF2B5EF4-FFF2-40B4-BE49-F238E27FC236}">
                <a16:creationId xmlns:a16="http://schemas.microsoft.com/office/drawing/2014/main" id="{5186DAC4-E2FB-431F-B601-622EBC517669}"/>
              </a:ext>
            </a:extLst>
          </p:cNvPr>
          <p:cNvSpPr txBox="1"/>
          <p:nvPr/>
        </p:nvSpPr>
        <p:spPr>
          <a:xfrm>
            <a:off x="6981821" y="3943350"/>
            <a:ext cx="1191814" cy="400110"/>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Masters</a:t>
            </a:r>
          </a:p>
        </p:txBody>
      </p:sp>
      <p:sp>
        <p:nvSpPr>
          <p:cNvPr id="15" name="TextBox 14">
            <a:extLst>
              <a:ext uri="{FF2B5EF4-FFF2-40B4-BE49-F238E27FC236}">
                <a16:creationId xmlns:a16="http://schemas.microsoft.com/office/drawing/2014/main" id="{133F3F1A-3050-407E-AD2B-FB5FA6A38805}"/>
              </a:ext>
            </a:extLst>
          </p:cNvPr>
          <p:cNvSpPr txBox="1"/>
          <p:nvPr/>
        </p:nvSpPr>
        <p:spPr>
          <a:xfrm>
            <a:off x="6981821" y="1857435"/>
            <a:ext cx="1191814" cy="707886"/>
          </a:xfrm>
          <a:prstGeom prst="rect">
            <a:avLst/>
          </a:prstGeom>
          <a:noFill/>
        </p:spPr>
        <p:txBody>
          <a:bodyPr wrap="square" rtlCol="0">
            <a:spAutoFit/>
          </a:bodyPr>
          <a:lstStyle/>
          <a:p>
            <a:r>
              <a:rPr lang="en-SG" sz="2000" dirty="0">
                <a:effectLst>
                  <a:outerShdw blurRad="50800" dist="38100" dir="2700000" algn="tl" rotWithShape="0">
                    <a:prstClr val="black">
                      <a:alpha val="40000"/>
                    </a:prstClr>
                  </a:outerShdw>
                </a:effectLst>
                <a:latin typeface="+mj-lt"/>
              </a:rPr>
              <a:t>Good servants</a:t>
            </a:r>
          </a:p>
        </p:txBody>
      </p:sp>
    </p:spTree>
    <p:extLst>
      <p:ext uri="{BB962C8B-B14F-4D97-AF65-F5344CB8AC3E}">
        <p14:creationId xmlns:p14="http://schemas.microsoft.com/office/powerpoint/2010/main" val="2797708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40</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Group Project – 50% </a:t>
            </a:r>
            <a:endParaRPr dirty="0">
              <a:latin typeface="+mj-lt"/>
            </a:endParaRPr>
          </a:p>
        </p:txBody>
      </p:sp>
      <p:sp>
        <p:nvSpPr>
          <p:cNvPr id="9" name="TextBox 8">
            <a:extLst>
              <a:ext uri="{FF2B5EF4-FFF2-40B4-BE49-F238E27FC236}">
                <a16:creationId xmlns:a16="http://schemas.microsoft.com/office/drawing/2014/main" id="{FF15CCCF-B1AE-4628-A4B0-0656D360CD7A}"/>
              </a:ext>
            </a:extLst>
          </p:cNvPr>
          <p:cNvSpPr txBox="1"/>
          <p:nvPr/>
        </p:nvSpPr>
        <p:spPr>
          <a:xfrm>
            <a:off x="628647" y="1288715"/>
            <a:ext cx="8096251" cy="3539430"/>
          </a:xfrm>
          <a:prstGeom prst="rect">
            <a:avLst/>
          </a:prstGeom>
          <a:noFill/>
        </p:spPr>
        <p:txBody>
          <a:bodyPr wrap="square">
            <a:spAutoFit/>
          </a:bodyPr>
          <a:lstStyle/>
          <a:p>
            <a:r>
              <a:rPr lang="en-US" b="1" dirty="0"/>
              <a:t>Group Project Report (70% converted to </a:t>
            </a:r>
            <a:r>
              <a:rPr lang="en-US" b="1" dirty="0">
                <a:sym typeface="Wingdings" panose="05000000000000000000" pitchFamily="2" charset="2"/>
              </a:rPr>
              <a:t>30%) </a:t>
            </a:r>
          </a:p>
          <a:p>
            <a:r>
              <a:rPr lang="en-US" dirty="0"/>
              <a:t>At least 2000 words (reference, figures, tables and appendix are excluded). Not longer than 6000 words. </a:t>
            </a:r>
          </a:p>
          <a:p>
            <a:endParaRPr lang="en-US" dirty="0">
              <a:sym typeface="Wingdings" panose="05000000000000000000" pitchFamily="2" charset="2"/>
            </a:endParaRPr>
          </a:p>
          <a:p>
            <a:r>
              <a:rPr lang="en-US" i="1" dirty="0">
                <a:sym typeface="Wingdings" panose="05000000000000000000" pitchFamily="2" charset="2"/>
              </a:rPr>
              <a:t>Group’s Rubric (55%)</a:t>
            </a:r>
            <a:endParaRPr lang="en-US" i="1" dirty="0"/>
          </a:p>
          <a:p>
            <a:pPr marL="285750" indent="-285750">
              <a:buFont typeface="Arial" panose="020B0604020202020204" pitchFamily="34" charset="0"/>
              <a:buChar char="•"/>
            </a:pPr>
            <a:r>
              <a:rPr lang="en-US" dirty="0"/>
              <a:t>Problem definition + Objective – 5%  </a:t>
            </a:r>
          </a:p>
          <a:p>
            <a:pPr marL="285750" indent="-285750">
              <a:buFont typeface="Arial" panose="020B0604020202020204" pitchFamily="34" charset="0"/>
              <a:buChar char="•"/>
            </a:pPr>
            <a:r>
              <a:rPr lang="en-US" dirty="0"/>
              <a:t>Proposed Machine Learning method – 30% </a:t>
            </a:r>
          </a:p>
          <a:p>
            <a:pPr marL="285750" indent="-285750">
              <a:buFont typeface="Arial" panose="020B0604020202020204" pitchFamily="34" charset="0"/>
              <a:buChar char="•"/>
            </a:pPr>
            <a:r>
              <a:rPr lang="en-US" dirty="0"/>
              <a:t>Experimental study results + Insight – 15%</a:t>
            </a:r>
          </a:p>
          <a:p>
            <a:pPr marL="285750" indent="-285750">
              <a:buFont typeface="Arial" panose="020B0604020202020204" pitchFamily="34" charset="0"/>
              <a:buChar char="•"/>
            </a:pPr>
            <a:r>
              <a:rPr lang="en-US" dirty="0"/>
              <a:t>Codes used – 5% </a:t>
            </a:r>
          </a:p>
          <a:p>
            <a:r>
              <a:rPr lang="en-US" i="1" dirty="0"/>
              <a:t>Individual’s Rubrics (15%) </a:t>
            </a:r>
          </a:p>
          <a:p>
            <a:pPr marL="285750" indent="-285750">
              <a:buFont typeface="Arial" panose="020B0604020202020204" pitchFamily="34" charset="0"/>
              <a:buChar char="•"/>
            </a:pPr>
            <a:r>
              <a:rPr lang="en-US" dirty="0"/>
              <a:t>What have you learnt? – 10% (any infographic / </a:t>
            </a:r>
            <a:r>
              <a:rPr lang="en-US" dirty="0" err="1"/>
              <a:t>mindmap</a:t>
            </a:r>
            <a:r>
              <a:rPr lang="en-US" dirty="0"/>
              <a:t>) </a:t>
            </a:r>
          </a:p>
          <a:p>
            <a:pPr marL="285750" indent="-285750">
              <a:buFont typeface="Arial" panose="020B0604020202020204" pitchFamily="34" charset="0"/>
              <a:buChar char="•"/>
            </a:pPr>
            <a:r>
              <a:rPr lang="en-US" dirty="0"/>
              <a:t>Reflect yourself on your strength (2.5%) and weakness (2.5%). </a:t>
            </a:r>
          </a:p>
          <a:p>
            <a:endParaRPr lang="en-US" dirty="0"/>
          </a:p>
          <a:p>
            <a:r>
              <a:rPr lang="en-US" dirty="0"/>
              <a:t>Presentation (20% converted to </a:t>
            </a:r>
            <a:r>
              <a:rPr lang="en-US" dirty="0">
                <a:sym typeface="Wingdings" panose="05000000000000000000" pitchFamily="2" charset="2"/>
              </a:rPr>
              <a:t>20%) </a:t>
            </a:r>
          </a:p>
          <a:p>
            <a:pPr marL="285750" indent="-285750">
              <a:buFont typeface="Arial" panose="020B0604020202020204" pitchFamily="34" charset="0"/>
              <a:buChar char="•"/>
            </a:pPr>
            <a:r>
              <a:rPr lang="en-US" dirty="0">
                <a:sym typeface="Wingdings" panose="05000000000000000000" pitchFamily="2" charset="2"/>
              </a:rPr>
              <a:t>Presentation Flow – 15%</a:t>
            </a:r>
          </a:p>
          <a:p>
            <a:pPr marL="285750" indent="-285750">
              <a:buFont typeface="Arial" panose="020B0604020202020204" pitchFamily="34" charset="0"/>
              <a:buChar char="•"/>
            </a:pPr>
            <a:r>
              <a:rPr lang="en-US" dirty="0" err="1">
                <a:sym typeface="Wingdings" panose="05000000000000000000" pitchFamily="2" charset="2"/>
              </a:rPr>
              <a:t>QnA</a:t>
            </a:r>
            <a:r>
              <a:rPr lang="en-US" dirty="0">
                <a:sym typeface="Wingdings" panose="05000000000000000000" pitchFamily="2" charset="2"/>
              </a:rPr>
              <a:t>  - 5%</a:t>
            </a:r>
          </a:p>
        </p:txBody>
      </p:sp>
    </p:spTree>
    <p:extLst>
      <p:ext uri="{BB962C8B-B14F-4D97-AF65-F5344CB8AC3E}">
        <p14:creationId xmlns:p14="http://schemas.microsoft.com/office/powerpoint/2010/main" val="2802893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In this course, </a:t>
            </a:r>
            <a:endParaRPr dirty="0">
              <a:latin typeface="+mj-lt"/>
            </a:endParaRPr>
          </a:p>
        </p:txBody>
      </p:sp>
      <p:sp>
        <p:nvSpPr>
          <p:cNvPr id="148" name="Google Shape;148;p27"/>
          <p:cNvSpPr txBox="1"/>
          <p:nvPr/>
        </p:nvSpPr>
        <p:spPr>
          <a:xfrm>
            <a:off x="409575" y="1208489"/>
            <a:ext cx="8677274" cy="807883"/>
          </a:xfrm>
          <a:prstGeom prst="rect">
            <a:avLst/>
          </a:prstGeom>
          <a:noFill/>
          <a:ln>
            <a:noFill/>
          </a:ln>
        </p:spPr>
        <p:txBody>
          <a:bodyPr spcFirstLastPara="1" wrap="square" lIns="68575" tIns="34275" rIns="68575" bIns="34275" anchor="t" anchorCtr="0">
            <a:spAutoFit/>
          </a:bodyPr>
          <a:lstStyle/>
          <a:p>
            <a:pPr marL="457200" marR="0" lvl="0" indent="-457200" algn="l" rtl="0">
              <a:spcBef>
                <a:spcPts val="0"/>
              </a:spcBef>
              <a:spcAft>
                <a:spcPts val="0"/>
              </a:spcAft>
              <a:buFont typeface="Arial" panose="020B0604020202020204" pitchFamily="34" charset="0"/>
              <a:buChar char="•"/>
            </a:pPr>
            <a:r>
              <a:rPr lang="en-SG" sz="2400" dirty="0">
                <a:latin typeface="+mj-lt"/>
              </a:rPr>
              <a:t>We aim to be a master </a:t>
            </a:r>
          </a:p>
          <a:p>
            <a:pPr marR="0" lvl="0" algn="l" rtl="0">
              <a:spcBef>
                <a:spcPts val="0"/>
              </a:spcBef>
              <a:spcAft>
                <a:spcPts val="0"/>
              </a:spcAft>
            </a:pPr>
            <a:endParaRPr lang="en-SG" sz="2400" dirty="0">
              <a:latin typeface="+mj-lt"/>
            </a:endParaRPr>
          </a:p>
        </p:txBody>
      </p:sp>
      <p:pic>
        <p:nvPicPr>
          <p:cNvPr id="2" name="Picture 1">
            <a:extLst>
              <a:ext uri="{FF2B5EF4-FFF2-40B4-BE49-F238E27FC236}">
                <a16:creationId xmlns:a16="http://schemas.microsoft.com/office/drawing/2014/main" id="{28E65579-2957-4E35-87D4-97894FFDB7EF}"/>
              </a:ext>
            </a:extLst>
          </p:cNvPr>
          <p:cNvPicPr>
            <a:picLocks noChangeAspect="1"/>
          </p:cNvPicPr>
          <p:nvPr/>
        </p:nvPicPr>
        <p:blipFill>
          <a:blip r:embed="rId4"/>
          <a:stretch>
            <a:fillRect/>
          </a:stretch>
        </p:blipFill>
        <p:spPr>
          <a:xfrm>
            <a:off x="1718860" y="2065369"/>
            <a:ext cx="5079826" cy="2770419"/>
          </a:xfrm>
          <a:prstGeom prst="rect">
            <a:avLst/>
          </a:prstGeom>
        </p:spPr>
      </p:pic>
      <p:sp>
        <p:nvSpPr>
          <p:cNvPr id="3" name="Rectangle 2">
            <a:extLst>
              <a:ext uri="{FF2B5EF4-FFF2-40B4-BE49-F238E27FC236}">
                <a16:creationId xmlns:a16="http://schemas.microsoft.com/office/drawing/2014/main" id="{1B5FAEB5-1240-47F9-AEA3-EFAF221BDDB3}"/>
              </a:ext>
            </a:extLst>
          </p:cNvPr>
          <p:cNvSpPr/>
          <p:nvPr/>
        </p:nvSpPr>
        <p:spPr>
          <a:xfrm>
            <a:off x="4286250" y="3493294"/>
            <a:ext cx="2793206" cy="1357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7107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47" name="Google Shape;147;p27"/>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What is AI? ML? DL?</a:t>
            </a:r>
            <a:endParaRPr dirty="0">
              <a:latin typeface="+mj-lt"/>
            </a:endParaRPr>
          </a:p>
        </p:txBody>
      </p:sp>
      <p:pic>
        <p:nvPicPr>
          <p:cNvPr id="2" name="Picture 1">
            <a:extLst>
              <a:ext uri="{FF2B5EF4-FFF2-40B4-BE49-F238E27FC236}">
                <a16:creationId xmlns:a16="http://schemas.microsoft.com/office/drawing/2014/main" id="{330B4FD4-A6D3-4DED-9FBE-6DCFD19A1494}"/>
              </a:ext>
            </a:extLst>
          </p:cNvPr>
          <p:cNvPicPr>
            <a:picLocks noChangeAspect="1"/>
          </p:cNvPicPr>
          <p:nvPr/>
        </p:nvPicPr>
        <p:blipFill>
          <a:blip r:embed="rId4"/>
          <a:stretch>
            <a:fillRect/>
          </a:stretch>
        </p:blipFill>
        <p:spPr>
          <a:xfrm>
            <a:off x="535782" y="1295211"/>
            <a:ext cx="7758112" cy="3560608"/>
          </a:xfrm>
          <a:prstGeom prst="rect">
            <a:avLst/>
          </a:prstGeom>
        </p:spPr>
      </p:pic>
    </p:spTree>
    <p:extLst>
      <p:ext uri="{BB962C8B-B14F-4D97-AF65-F5344CB8AC3E}">
        <p14:creationId xmlns:p14="http://schemas.microsoft.com/office/powerpoint/2010/main" val="211268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025" name="Arrow: Notched Right 1024">
            <a:extLst>
              <a:ext uri="{FF2B5EF4-FFF2-40B4-BE49-F238E27FC236}">
                <a16:creationId xmlns:a16="http://schemas.microsoft.com/office/drawing/2014/main" id="{FFA7DB6D-68AB-4257-A2B6-4B54B71E1303}"/>
              </a:ext>
            </a:extLst>
          </p:cNvPr>
          <p:cNvSpPr/>
          <p:nvPr/>
        </p:nvSpPr>
        <p:spPr>
          <a:xfrm>
            <a:off x="693097" y="2255748"/>
            <a:ext cx="7822253" cy="1426100"/>
          </a:xfrm>
          <a:prstGeom prst="notchedRightArrow">
            <a:avLst/>
          </a:prstGeom>
          <a:scene3d>
            <a:camera prst="orthographicFront"/>
            <a:lightRig rig="chilly" dir="t"/>
          </a:scene3d>
          <a:sp3d z="-12700" extrusionH="1700" prstMaterial="translucentPowder">
            <a:bevelT w="25400" h="6350" prst="softRound"/>
            <a:bevelB w="0" h="0" prst="convex"/>
          </a:sp3d>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27" name="Freeform: Shape 1026">
            <a:extLst>
              <a:ext uri="{FF2B5EF4-FFF2-40B4-BE49-F238E27FC236}">
                <a16:creationId xmlns:a16="http://schemas.microsoft.com/office/drawing/2014/main" id="{76DC94A2-630F-4585-8676-B8427DC1D22C}"/>
              </a:ext>
            </a:extLst>
          </p:cNvPr>
          <p:cNvSpPr/>
          <p:nvPr/>
        </p:nvSpPr>
        <p:spPr>
          <a:xfrm>
            <a:off x="183618" y="1186173"/>
            <a:ext cx="1354916" cy="1426100"/>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b" anchorCtr="0">
            <a:noAutofit/>
          </a:bodyPr>
          <a:lstStyle/>
          <a:p>
            <a:pPr algn="ctr" defTabSz="400050">
              <a:lnSpc>
                <a:spcPct val="90000"/>
              </a:lnSpc>
              <a:spcBef>
                <a:spcPct val="0"/>
              </a:spcBef>
              <a:spcAft>
                <a:spcPct val="35000"/>
              </a:spcAft>
            </a:pPr>
            <a:r>
              <a:rPr lang="en-SG" sz="1200" b="1" kern="1200" dirty="0">
                <a:solidFill>
                  <a:srgbClr val="FF0000"/>
                </a:solidFill>
                <a:latin typeface="+mj-lt"/>
              </a:rPr>
              <a:t>“Can machines think?”</a:t>
            </a:r>
          </a:p>
          <a:p>
            <a:pPr algn="ctr" defTabSz="400050">
              <a:lnSpc>
                <a:spcPct val="90000"/>
              </a:lnSpc>
              <a:spcBef>
                <a:spcPct val="0"/>
              </a:spcBef>
              <a:spcAft>
                <a:spcPct val="35000"/>
              </a:spcAft>
            </a:pPr>
            <a:r>
              <a:rPr lang="en-SG" sz="1200" kern="1200" dirty="0">
                <a:latin typeface="+mj-lt"/>
              </a:rPr>
              <a:t>Alan Turing introduce a method for machine intelligence</a:t>
            </a:r>
          </a:p>
        </p:txBody>
      </p:sp>
      <p:sp>
        <p:nvSpPr>
          <p:cNvPr id="1029" name="Oval 1028">
            <a:extLst>
              <a:ext uri="{FF2B5EF4-FFF2-40B4-BE49-F238E27FC236}">
                <a16:creationId xmlns:a16="http://schemas.microsoft.com/office/drawing/2014/main" id="{26DED0F6-6FCA-4DC0-B47D-4F124BC3EEE0}"/>
              </a:ext>
            </a:extLst>
          </p:cNvPr>
          <p:cNvSpPr/>
          <p:nvPr/>
        </p:nvSpPr>
        <p:spPr>
          <a:xfrm>
            <a:off x="795903" y="2790535"/>
            <a:ext cx="621000" cy="356525"/>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3" name="TextBox 42">
            <a:extLst>
              <a:ext uri="{FF2B5EF4-FFF2-40B4-BE49-F238E27FC236}">
                <a16:creationId xmlns:a16="http://schemas.microsoft.com/office/drawing/2014/main" id="{68A6B5A0-D771-4EB9-B141-849589F85D2E}"/>
              </a:ext>
            </a:extLst>
          </p:cNvPr>
          <p:cNvSpPr txBox="1"/>
          <p:nvPr/>
        </p:nvSpPr>
        <p:spPr>
          <a:xfrm>
            <a:off x="693097" y="2782640"/>
            <a:ext cx="727023" cy="369332"/>
          </a:xfrm>
          <a:prstGeom prst="rect">
            <a:avLst/>
          </a:prstGeom>
          <a:noFill/>
        </p:spPr>
        <p:txBody>
          <a:bodyPr wrap="square" rtlCol="0">
            <a:spAutoFit/>
          </a:bodyPr>
          <a:lstStyle/>
          <a:p>
            <a:pPr algn="ctr"/>
            <a:r>
              <a:rPr lang="en-SG" sz="1800" dirty="0">
                <a:latin typeface="+mj-lt"/>
              </a:rPr>
              <a:t>1950</a:t>
            </a:r>
          </a:p>
        </p:txBody>
      </p:sp>
      <p:grpSp>
        <p:nvGrpSpPr>
          <p:cNvPr id="1057" name="Group 1056">
            <a:extLst>
              <a:ext uri="{FF2B5EF4-FFF2-40B4-BE49-F238E27FC236}">
                <a16:creationId xmlns:a16="http://schemas.microsoft.com/office/drawing/2014/main" id="{26D2B1F3-721D-418A-AD7E-86A7818A4CBA}"/>
              </a:ext>
            </a:extLst>
          </p:cNvPr>
          <p:cNvGrpSpPr/>
          <p:nvPr/>
        </p:nvGrpSpPr>
        <p:grpSpPr>
          <a:xfrm>
            <a:off x="2745530" y="1186172"/>
            <a:ext cx="767868" cy="1977615"/>
            <a:chOff x="3660706" y="1581563"/>
            <a:chExt cx="1023824" cy="2636820"/>
          </a:xfrm>
        </p:grpSpPr>
        <p:sp>
          <p:nvSpPr>
            <p:cNvPr id="1032" name="Freeform: Shape 1031">
              <a:extLst>
                <a:ext uri="{FF2B5EF4-FFF2-40B4-BE49-F238E27FC236}">
                  <a16:creationId xmlns:a16="http://schemas.microsoft.com/office/drawing/2014/main" id="{8BC775FC-1ABA-4694-BCB7-14C15367E0E7}"/>
                </a:ext>
              </a:extLst>
            </p:cNvPr>
            <p:cNvSpPr/>
            <p:nvPr/>
          </p:nvSpPr>
          <p:spPr>
            <a:xfrm>
              <a:off x="3775378" y="1581563"/>
              <a:ext cx="909152"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dirty="0">
                  <a:latin typeface="+mj-lt"/>
                </a:rPr>
                <a:t>F</a:t>
              </a:r>
              <a:r>
                <a:rPr lang="en-SG" sz="1200" kern="1200" dirty="0">
                  <a:latin typeface="+mj-lt"/>
                </a:rPr>
                <a:t>irst AI Winter</a:t>
              </a:r>
            </a:p>
          </p:txBody>
        </p:sp>
        <p:grpSp>
          <p:nvGrpSpPr>
            <p:cNvPr id="1049" name="Group 1048">
              <a:extLst>
                <a:ext uri="{FF2B5EF4-FFF2-40B4-BE49-F238E27FC236}">
                  <a16:creationId xmlns:a16="http://schemas.microsoft.com/office/drawing/2014/main" id="{BAF58321-6776-47E9-88F2-A2E9DB28A137}"/>
                </a:ext>
              </a:extLst>
            </p:cNvPr>
            <p:cNvGrpSpPr/>
            <p:nvPr/>
          </p:nvGrpSpPr>
          <p:grpSpPr>
            <a:xfrm>
              <a:off x="3660706" y="3720713"/>
              <a:ext cx="942672" cy="497670"/>
              <a:chOff x="3305269" y="3613448"/>
              <a:chExt cx="942672" cy="497670"/>
            </a:xfrm>
          </p:grpSpPr>
          <p:sp>
            <p:nvSpPr>
              <p:cNvPr id="1033" name="Oval 1032">
                <a:extLst>
                  <a:ext uri="{FF2B5EF4-FFF2-40B4-BE49-F238E27FC236}">
                    <a16:creationId xmlns:a16="http://schemas.microsoft.com/office/drawing/2014/main" id="{54CAFC8A-DF58-4DA9-BFC0-7FD4EA0A69BD}"/>
                  </a:ext>
                </a:extLst>
              </p:cNvPr>
              <p:cNvSpPr/>
              <p:nvPr/>
            </p:nvSpPr>
            <p:spPr>
              <a:xfrm>
                <a:off x="3419941"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5" name="TextBox 84">
                <a:extLst>
                  <a:ext uri="{FF2B5EF4-FFF2-40B4-BE49-F238E27FC236}">
                    <a16:creationId xmlns:a16="http://schemas.microsoft.com/office/drawing/2014/main" id="{33B2ED0F-EFBE-4AE8-9AB5-08D9331D0A32}"/>
                  </a:ext>
                </a:extLst>
              </p:cNvPr>
              <p:cNvSpPr txBox="1"/>
              <p:nvPr/>
            </p:nvSpPr>
            <p:spPr>
              <a:xfrm>
                <a:off x="3305269" y="3618675"/>
                <a:ext cx="930620" cy="492443"/>
              </a:xfrm>
              <a:prstGeom prst="rect">
                <a:avLst/>
              </a:prstGeom>
              <a:noFill/>
            </p:spPr>
            <p:txBody>
              <a:bodyPr wrap="square" rtlCol="0">
                <a:spAutoFit/>
              </a:bodyPr>
              <a:lstStyle/>
              <a:p>
                <a:pPr algn="ctr"/>
                <a:r>
                  <a:rPr lang="en-SG" sz="1800" dirty="0">
                    <a:latin typeface="+mj-lt"/>
                  </a:rPr>
                  <a:t>1975</a:t>
                </a:r>
              </a:p>
            </p:txBody>
          </p:sp>
        </p:grpSp>
      </p:grpSp>
      <p:grpSp>
        <p:nvGrpSpPr>
          <p:cNvPr id="1059" name="Group 1058">
            <a:extLst>
              <a:ext uri="{FF2B5EF4-FFF2-40B4-BE49-F238E27FC236}">
                <a16:creationId xmlns:a16="http://schemas.microsoft.com/office/drawing/2014/main" id="{A2C50868-2513-445D-9228-2DD0D0E8C90F}"/>
              </a:ext>
            </a:extLst>
          </p:cNvPr>
          <p:cNvGrpSpPr/>
          <p:nvPr/>
        </p:nvGrpSpPr>
        <p:grpSpPr>
          <a:xfrm>
            <a:off x="4499103" y="1186172"/>
            <a:ext cx="1196618" cy="1965800"/>
            <a:chOff x="5998804" y="1581563"/>
            <a:chExt cx="1595490" cy="2621067"/>
          </a:xfrm>
        </p:grpSpPr>
        <p:sp>
          <p:nvSpPr>
            <p:cNvPr id="1036" name="Freeform: Shape 1035">
              <a:extLst>
                <a:ext uri="{FF2B5EF4-FFF2-40B4-BE49-F238E27FC236}">
                  <a16:creationId xmlns:a16="http://schemas.microsoft.com/office/drawing/2014/main" id="{3E5074D0-6998-4298-B91C-B37ABBEA1DC6}"/>
                </a:ext>
              </a:extLst>
            </p:cNvPr>
            <p:cNvSpPr/>
            <p:nvPr/>
          </p:nvSpPr>
          <p:spPr>
            <a:xfrm>
              <a:off x="5998804" y="15815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Second AI Winter</a:t>
              </a:r>
            </a:p>
          </p:txBody>
        </p:sp>
        <p:grpSp>
          <p:nvGrpSpPr>
            <p:cNvPr id="1047" name="Group 1046">
              <a:extLst>
                <a:ext uri="{FF2B5EF4-FFF2-40B4-BE49-F238E27FC236}">
                  <a16:creationId xmlns:a16="http://schemas.microsoft.com/office/drawing/2014/main" id="{F296F34A-676B-4C03-A292-B5EE89814D81}"/>
                </a:ext>
              </a:extLst>
            </p:cNvPr>
            <p:cNvGrpSpPr/>
            <p:nvPr/>
          </p:nvGrpSpPr>
          <p:grpSpPr>
            <a:xfrm>
              <a:off x="6193626" y="3710187"/>
              <a:ext cx="935920" cy="492443"/>
              <a:chOff x="5629385" y="3602922"/>
              <a:chExt cx="935920" cy="492443"/>
            </a:xfrm>
          </p:grpSpPr>
          <p:sp>
            <p:nvSpPr>
              <p:cNvPr id="1037" name="Oval 1036">
                <a:extLst>
                  <a:ext uri="{FF2B5EF4-FFF2-40B4-BE49-F238E27FC236}">
                    <a16:creationId xmlns:a16="http://schemas.microsoft.com/office/drawing/2014/main" id="{F7A26FF8-3A6E-4B56-AD8E-A12EE061A685}"/>
                  </a:ext>
                </a:extLst>
              </p:cNvPr>
              <p:cNvSpPr/>
              <p:nvPr/>
            </p:nvSpPr>
            <p:spPr>
              <a:xfrm>
                <a:off x="5737305"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87" name="TextBox 86">
                <a:extLst>
                  <a:ext uri="{FF2B5EF4-FFF2-40B4-BE49-F238E27FC236}">
                    <a16:creationId xmlns:a16="http://schemas.microsoft.com/office/drawing/2014/main" id="{14416E5E-8FDA-4553-99A8-3DCEB731F269}"/>
                  </a:ext>
                </a:extLst>
              </p:cNvPr>
              <p:cNvSpPr txBox="1"/>
              <p:nvPr/>
            </p:nvSpPr>
            <p:spPr>
              <a:xfrm>
                <a:off x="5629385" y="3602922"/>
                <a:ext cx="930620" cy="492443"/>
              </a:xfrm>
              <a:prstGeom prst="rect">
                <a:avLst/>
              </a:prstGeom>
              <a:noFill/>
            </p:spPr>
            <p:txBody>
              <a:bodyPr wrap="square" rtlCol="0">
                <a:spAutoFit/>
              </a:bodyPr>
              <a:lstStyle/>
              <a:p>
                <a:pPr algn="ctr"/>
                <a:r>
                  <a:rPr lang="en-SG" sz="1800" dirty="0">
                    <a:latin typeface="+mj-lt"/>
                  </a:rPr>
                  <a:t>1987</a:t>
                </a:r>
              </a:p>
            </p:txBody>
          </p:sp>
        </p:grpSp>
      </p:grpSp>
      <p:pic>
        <p:nvPicPr>
          <p:cNvPr id="1050" name="Picture 1049">
            <a:extLst>
              <a:ext uri="{FF2B5EF4-FFF2-40B4-BE49-F238E27FC236}">
                <a16:creationId xmlns:a16="http://schemas.microsoft.com/office/drawing/2014/main" id="{88282035-F0FC-4E0E-9734-9B9EB17409E4}"/>
              </a:ext>
            </a:extLst>
          </p:cNvPr>
          <p:cNvPicPr>
            <a:picLocks noChangeAspect="1"/>
          </p:cNvPicPr>
          <p:nvPr/>
        </p:nvPicPr>
        <p:blipFill>
          <a:blip r:embed="rId4"/>
          <a:stretch>
            <a:fillRect/>
          </a:stretch>
        </p:blipFill>
        <p:spPr>
          <a:xfrm>
            <a:off x="1461771" y="1215785"/>
            <a:ext cx="774998" cy="976497"/>
          </a:xfrm>
          <a:prstGeom prst="rect">
            <a:avLst/>
          </a:prstGeom>
        </p:spPr>
      </p:pic>
      <p:grpSp>
        <p:nvGrpSpPr>
          <p:cNvPr id="1056" name="Group 1055">
            <a:extLst>
              <a:ext uri="{FF2B5EF4-FFF2-40B4-BE49-F238E27FC236}">
                <a16:creationId xmlns:a16="http://schemas.microsoft.com/office/drawing/2014/main" id="{1CA7DDEB-11C8-48EF-96D2-059D8D106CFC}"/>
              </a:ext>
            </a:extLst>
          </p:cNvPr>
          <p:cNvGrpSpPr/>
          <p:nvPr/>
        </p:nvGrpSpPr>
        <p:grpSpPr>
          <a:xfrm>
            <a:off x="1347046" y="2790536"/>
            <a:ext cx="1606073" cy="2047266"/>
            <a:chOff x="1796062" y="3720713"/>
            <a:chExt cx="2141430" cy="2729687"/>
          </a:xfrm>
        </p:grpSpPr>
        <p:sp>
          <p:nvSpPr>
            <p:cNvPr id="1030" name="Freeform: Shape 1029">
              <a:extLst>
                <a:ext uri="{FF2B5EF4-FFF2-40B4-BE49-F238E27FC236}">
                  <a16:creationId xmlns:a16="http://schemas.microsoft.com/office/drawing/2014/main" id="{5A82F9B4-8621-413E-A7A9-55F01B72BA20}"/>
                </a:ext>
              </a:extLst>
            </p:cNvPr>
            <p:cNvSpPr/>
            <p:nvPr/>
          </p:nvSpPr>
          <p:spPr>
            <a:xfrm>
              <a:off x="2069032"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First Chatbot: ELIZA</a:t>
              </a:r>
            </a:p>
          </p:txBody>
        </p:sp>
        <p:grpSp>
          <p:nvGrpSpPr>
            <p:cNvPr id="1054" name="Group 1053">
              <a:extLst>
                <a:ext uri="{FF2B5EF4-FFF2-40B4-BE49-F238E27FC236}">
                  <a16:creationId xmlns:a16="http://schemas.microsoft.com/office/drawing/2014/main" id="{C518DB90-4675-46AC-9E1D-88DD24A3754E}"/>
                </a:ext>
              </a:extLst>
            </p:cNvPr>
            <p:cNvGrpSpPr/>
            <p:nvPr/>
          </p:nvGrpSpPr>
          <p:grpSpPr>
            <a:xfrm>
              <a:off x="2346730" y="3720713"/>
              <a:ext cx="929015" cy="497670"/>
              <a:chOff x="2171450" y="3720713"/>
              <a:chExt cx="929015" cy="497670"/>
            </a:xfrm>
          </p:grpSpPr>
          <p:sp>
            <p:nvSpPr>
              <p:cNvPr id="1031" name="Oval 1030">
                <a:extLst>
                  <a:ext uri="{FF2B5EF4-FFF2-40B4-BE49-F238E27FC236}">
                    <a16:creationId xmlns:a16="http://schemas.microsoft.com/office/drawing/2014/main" id="{99A977E3-FF4B-47CD-B08F-52DA9CF1FE5A}"/>
                  </a:ext>
                </a:extLst>
              </p:cNvPr>
              <p:cNvSpPr/>
              <p:nvPr/>
            </p:nvSpPr>
            <p:spPr>
              <a:xfrm>
                <a:off x="2250085" y="3720713"/>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4" name="TextBox 83">
                <a:extLst>
                  <a:ext uri="{FF2B5EF4-FFF2-40B4-BE49-F238E27FC236}">
                    <a16:creationId xmlns:a16="http://schemas.microsoft.com/office/drawing/2014/main" id="{86D611D5-45CE-4AC8-B29E-EDB719BA7DBE}"/>
                  </a:ext>
                </a:extLst>
              </p:cNvPr>
              <p:cNvSpPr txBox="1"/>
              <p:nvPr/>
            </p:nvSpPr>
            <p:spPr>
              <a:xfrm>
                <a:off x="2171450" y="3725940"/>
                <a:ext cx="929015" cy="492443"/>
              </a:xfrm>
              <a:prstGeom prst="rect">
                <a:avLst/>
              </a:prstGeom>
              <a:noFill/>
            </p:spPr>
            <p:txBody>
              <a:bodyPr wrap="square" rtlCol="0">
                <a:spAutoFit/>
              </a:bodyPr>
              <a:lstStyle/>
              <a:p>
                <a:pPr algn="ctr"/>
                <a:r>
                  <a:rPr lang="en-SG" sz="1800" dirty="0">
                    <a:latin typeface="+mj-lt"/>
                  </a:rPr>
                  <a:t>1966</a:t>
                </a:r>
              </a:p>
            </p:txBody>
          </p:sp>
        </p:grpSp>
        <p:grpSp>
          <p:nvGrpSpPr>
            <p:cNvPr id="1053" name="Group 1052">
              <a:extLst>
                <a:ext uri="{FF2B5EF4-FFF2-40B4-BE49-F238E27FC236}">
                  <a16:creationId xmlns:a16="http://schemas.microsoft.com/office/drawing/2014/main" id="{C36D6FF8-9A3E-4B4D-B4C9-B14046945E32}"/>
                </a:ext>
              </a:extLst>
            </p:cNvPr>
            <p:cNvGrpSpPr/>
            <p:nvPr/>
          </p:nvGrpSpPr>
          <p:grpSpPr>
            <a:xfrm>
              <a:off x="1796062" y="4955217"/>
              <a:ext cx="2141430" cy="1495183"/>
              <a:chOff x="1592147" y="5043223"/>
              <a:chExt cx="2141430" cy="1495183"/>
            </a:xfrm>
          </p:grpSpPr>
          <p:pic>
            <p:nvPicPr>
              <p:cNvPr id="1051" name="Picture 1050">
                <a:extLst>
                  <a:ext uri="{FF2B5EF4-FFF2-40B4-BE49-F238E27FC236}">
                    <a16:creationId xmlns:a16="http://schemas.microsoft.com/office/drawing/2014/main" id="{833FA8EC-1EC5-4CEC-A6F2-C7F1FD15FCF3}"/>
                  </a:ext>
                </a:extLst>
              </p:cNvPr>
              <p:cNvPicPr>
                <a:picLocks noChangeAspect="1"/>
              </p:cNvPicPr>
              <p:nvPr/>
            </p:nvPicPr>
            <p:blipFill>
              <a:blip r:embed="rId5"/>
              <a:stretch>
                <a:fillRect/>
              </a:stretch>
            </p:blipFill>
            <p:spPr>
              <a:xfrm>
                <a:off x="1635426" y="5043223"/>
                <a:ext cx="2098151" cy="1198943"/>
              </a:xfrm>
              <a:prstGeom prst="rect">
                <a:avLst/>
              </a:prstGeom>
              <a:effectLst>
                <a:softEdge rad="31750"/>
              </a:effectLst>
            </p:spPr>
          </p:pic>
          <p:sp>
            <p:nvSpPr>
              <p:cNvPr id="1052" name="TextBox 1051">
                <a:extLst>
                  <a:ext uri="{FF2B5EF4-FFF2-40B4-BE49-F238E27FC236}">
                    <a16:creationId xmlns:a16="http://schemas.microsoft.com/office/drawing/2014/main" id="{13276F53-77C5-4290-9D38-62AD56EBB0F7}"/>
                  </a:ext>
                </a:extLst>
              </p:cNvPr>
              <p:cNvSpPr txBox="1"/>
              <p:nvPr/>
            </p:nvSpPr>
            <p:spPr>
              <a:xfrm>
                <a:off x="1592147" y="6199851"/>
                <a:ext cx="2137027" cy="338555"/>
              </a:xfrm>
              <a:prstGeom prst="rect">
                <a:avLst/>
              </a:prstGeom>
              <a:noFill/>
            </p:spPr>
            <p:txBody>
              <a:bodyPr wrap="square" rtlCol="0">
                <a:spAutoFit/>
              </a:bodyPr>
              <a:lstStyle/>
              <a:p>
                <a:r>
                  <a:rPr lang="en-SG" sz="525" dirty="0">
                    <a:latin typeface="+mj-lt"/>
                  </a:rPr>
                  <a:t>https://www.computerhope.com/jargon/e/eliza.htm</a:t>
                </a:r>
              </a:p>
            </p:txBody>
          </p:sp>
        </p:grpSp>
      </p:grpSp>
      <p:sp>
        <p:nvSpPr>
          <p:cNvPr id="100" name="TextBox 99">
            <a:extLst>
              <a:ext uri="{FF2B5EF4-FFF2-40B4-BE49-F238E27FC236}">
                <a16:creationId xmlns:a16="http://schemas.microsoft.com/office/drawing/2014/main" id="{2B2A1CFD-60ED-4929-AA4B-FD8F45857EE6}"/>
              </a:ext>
            </a:extLst>
          </p:cNvPr>
          <p:cNvSpPr txBox="1"/>
          <p:nvPr/>
        </p:nvSpPr>
        <p:spPr>
          <a:xfrm>
            <a:off x="1353928" y="2194942"/>
            <a:ext cx="1232060" cy="496290"/>
          </a:xfrm>
          <a:prstGeom prst="rect">
            <a:avLst/>
          </a:prstGeom>
          <a:noFill/>
        </p:spPr>
        <p:txBody>
          <a:bodyPr wrap="square" rtlCol="0">
            <a:spAutoFit/>
          </a:bodyPr>
          <a:lstStyle/>
          <a:p>
            <a:r>
              <a:rPr lang="en-SG" sz="525" dirty="0">
                <a:latin typeface="+mj-lt"/>
              </a:rPr>
              <a:t>https://editions.covecollective.org/chronologies/alan-turing-%E2%80%9Ccomputing-machinery-and-intelligence%E2%80%9D-1950</a:t>
            </a:r>
          </a:p>
        </p:txBody>
      </p:sp>
      <p:grpSp>
        <p:nvGrpSpPr>
          <p:cNvPr id="1058" name="Group 1057">
            <a:extLst>
              <a:ext uri="{FF2B5EF4-FFF2-40B4-BE49-F238E27FC236}">
                <a16:creationId xmlns:a16="http://schemas.microsoft.com/office/drawing/2014/main" id="{BC9EA9A3-289C-4CC5-A9BC-42E149871CB6}"/>
              </a:ext>
            </a:extLst>
          </p:cNvPr>
          <p:cNvGrpSpPr/>
          <p:nvPr/>
        </p:nvGrpSpPr>
        <p:grpSpPr>
          <a:xfrm>
            <a:off x="3146107" y="2789280"/>
            <a:ext cx="2975450" cy="1962143"/>
            <a:chOff x="4194810" y="3719040"/>
            <a:chExt cx="3967266" cy="2616190"/>
          </a:xfrm>
        </p:grpSpPr>
        <p:sp>
          <p:nvSpPr>
            <p:cNvPr id="1034" name="Freeform: Shape 1033">
              <a:extLst>
                <a:ext uri="{FF2B5EF4-FFF2-40B4-BE49-F238E27FC236}">
                  <a16:creationId xmlns:a16="http://schemas.microsoft.com/office/drawing/2014/main" id="{4A65705A-2975-4546-9230-43DCF443F4BC}"/>
                </a:ext>
              </a:extLst>
            </p:cNvPr>
            <p:cNvSpPr/>
            <p:nvPr/>
          </p:nvSpPr>
          <p:spPr>
            <a:xfrm>
              <a:off x="4697121"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Expert System</a:t>
              </a:r>
            </a:p>
          </p:txBody>
        </p:sp>
        <p:grpSp>
          <p:nvGrpSpPr>
            <p:cNvPr id="1048" name="Group 1047">
              <a:extLst>
                <a:ext uri="{FF2B5EF4-FFF2-40B4-BE49-F238E27FC236}">
                  <a16:creationId xmlns:a16="http://schemas.microsoft.com/office/drawing/2014/main" id="{0E725984-D3E2-481D-8304-783CAA831B08}"/>
                </a:ext>
              </a:extLst>
            </p:cNvPr>
            <p:cNvGrpSpPr/>
            <p:nvPr/>
          </p:nvGrpSpPr>
          <p:grpSpPr>
            <a:xfrm>
              <a:off x="4955649" y="3719040"/>
              <a:ext cx="933256" cy="492443"/>
              <a:chOff x="4512820" y="3611775"/>
              <a:chExt cx="933256" cy="492443"/>
            </a:xfrm>
          </p:grpSpPr>
          <p:sp>
            <p:nvSpPr>
              <p:cNvPr id="1035" name="Oval 1034">
                <a:extLst>
                  <a:ext uri="{FF2B5EF4-FFF2-40B4-BE49-F238E27FC236}">
                    <a16:creationId xmlns:a16="http://schemas.microsoft.com/office/drawing/2014/main" id="{8AD5E877-28A1-4BC0-9C92-0A5A5D04FCC1}"/>
                  </a:ext>
                </a:extLst>
              </p:cNvPr>
              <p:cNvSpPr/>
              <p:nvPr/>
            </p:nvSpPr>
            <p:spPr>
              <a:xfrm>
                <a:off x="4618076" y="3613448"/>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86" name="TextBox 85">
                <a:extLst>
                  <a:ext uri="{FF2B5EF4-FFF2-40B4-BE49-F238E27FC236}">
                    <a16:creationId xmlns:a16="http://schemas.microsoft.com/office/drawing/2014/main" id="{9DE7C27D-39F2-4737-8CDC-7C802FF7176D}"/>
                  </a:ext>
                </a:extLst>
              </p:cNvPr>
              <p:cNvSpPr txBox="1"/>
              <p:nvPr/>
            </p:nvSpPr>
            <p:spPr>
              <a:xfrm>
                <a:off x="4512820" y="3611775"/>
                <a:ext cx="922345" cy="492443"/>
              </a:xfrm>
              <a:prstGeom prst="rect">
                <a:avLst/>
              </a:prstGeom>
              <a:noFill/>
            </p:spPr>
            <p:txBody>
              <a:bodyPr wrap="square" rtlCol="0">
                <a:spAutoFit/>
              </a:bodyPr>
              <a:lstStyle/>
              <a:p>
                <a:pPr algn="ctr"/>
                <a:r>
                  <a:rPr lang="en-SG" sz="1800" dirty="0">
                    <a:latin typeface="+mj-lt"/>
                  </a:rPr>
                  <a:t>1980</a:t>
                </a:r>
              </a:p>
            </p:txBody>
          </p:sp>
        </p:grpSp>
        <p:pic>
          <p:nvPicPr>
            <p:cNvPr id="103" name="Picture 2">
              <a:extLst>
                <a:ext uri="{FF2B5EF4-FFF2-40B4-BE49-F238E27FC236}">
                  <a16:creationId xmlns:a16="http://schemas.microsoft.com/office/drawing/2014/main" id="{66B93E19-6D66-48DA-9B08-FEE9AF64B296}"/>
                </a:ext>
              </a:extLst>
            </p:cNvPr>
            <p:cNvPicPr>
              <a:picLocks noChangeAspect="1" noChangeArrowheads="1"/>
            </p:cNvPicPr>
            <p:nvPr/>
          </p:nvPicPr>
          <p:blipFill rotWithShape="1">
            <a:blip r:embed="rId6" cstate="print"/>
            <a:srcRect l="27636" t="19213" r="29879" b="46296"/>
            <a:stretch/>
          </p:blipFill>
          <p:spPr bwMode="auto">
            <a:xfrm>
              <a:off x="4194810" y="4800005"/>
              <a:ext cx="3967266" cy="1511895"/>
            </a:xfrm>
            <a:prstGeom prst="rect">
              <a:avLst/>
            </a:prstGeom>
            <a:noFill/>
            <a:ln w="9525">
              <a:noFill/>
              <a:miter lim="800000"/>
              <a:headEnd/>
              <a:tailEnd/>
            </a:ln>
          </p:spPr>
        </p:pic>
      </p:grpSp>
      <p:grpSp>
        <p:nvGrpSpPr>
          <p:cNvPr id="1061" name="Group 1060">
            <a:extLst>
              <a:ext uri="{FF2B5EF4-FFF2-40B4-BE49-F238E27FC236}">
                <a16:creationId xmlns:a16="http://schemas.microsoft.com/office/drawing/2014/main" id="{4BF0AE29-1E99-4BAE-A073-11873EBCA4E1}"/>
              </a:ext>
            </a:extLst>
          </p:cNvPr>
          <p:cNvGrpSpPr/>
          <p:nvPr/>
        </p:nvGrpSpPr>
        <p:grpSpPr>
          <a:xfrm>
            <a:off x="6731530" y="2784143"/>
            <a:ext cx="1806591" cy="1967280"/>
            <a:chOff x="8975373" y="3712190"/>
            <a:chExt cx="2408788" cy="2623040"/>
          </a:xfrm>
        </p:grpSpPr>
        <p:sp>
          <p:nvSpPr>
            <p:cNvPr id="1042" name="Freeform: Shape 1041">
              <a:extLst>
                <a:ext uri="{FF2B5EF4-FFF2-40B4-BE49-F238E27FC236}">
                  <a16:creationId xmlns:a16="http://schemas.microsoft.com/office/drawing/2014/main" id="{5A378F17-C485-4CA9-8D30-64A6AFE0D2A2}"/>
                </a:ext>
              </a:extLst>
            </p:cNvPr>
            <p:cNvSpPr/>
            <p:nvPr/>
          </p:nvSpPr>
          <p:spPr>
            <a:xfrm>
              <a:off x="8975373" y="4433763"/>
              <a:ext cx="1595490" cy="1901467"/>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t" anchorCtr="1">
              <a:noAutofit/>
            </a:bodyPr>
            <a:lstStyle/>
            <a:p>
              <a:pPr lvl="1" algn="ctr" defTabSz="400050">
                <a:lnSpc>
                  <a:spcPct val="90000"/>
                </a:lnSpc>
                <a:spcBef>
                  <a:spcPct val="0"/>
                </a:spcBef>
                <a:spcAft>
                  <a:spcPct val="15000"/>
                </a:spcAft>
              </a:pPr>
              <a:r>
                <a:rPr lang="en-SG" sz="1200" kern="1200" dirty="0">
                  <a:latin typeface="+mj-lt"/>
                </a:rPr>
                <a:t>AI in everywhere</a:t>
              </a:r>
            </a:p>
          </p:txBody>
        </p:sp>
        <p:grpSp>
          <p:nvGrpSpPr>
            <p:cNvPr id="1044" name="Group 1043">
              <a:extLst>
                <a:ext uri="{FF2B5EF4-FFF2-40B4-BE49-F238E27FC236}">
                  <a16:creationId xmlns:a16="http://schemas.microsoft.com/office/drawing/2014/main" id="{BB5AEADB-54AA-4E05-A0BC-0420492E7A59}"/>
                </a:ext>
              </a:extLst>
            </p:cNvPr>
            <p:cNvGrpSpPr/>
            <p:nvPr/>
          </p:nvGrpSpPr>
          <p:grpSpPr>
            <a:xfrm>
              <a:off x="9327255" y="3712190"/>
              <a:ext cx="1036031" cy="492442"/>
              <a:chOff x="9478384" y="3611776"/>
              <a:chExt cx="1036031" cy="492442"/>
            </a:xfrm>
          </p:grpSpPr>
          <p:sp>
            <p:nvSpPr>
              <p:cNvPr id="1043" name="Oval 1042">
                <a:extLst>
                  <a:ext uri="{FF2B5EF4-FFF2-40B4-BE49-F238E27FC236}">
                    <a16:creationId xmlns:a16="http://schemas.microsoft.com/office/drawing/2014/main" id="{3A061C75-3C8E-4CA6-951A-EBBFF12F44D1}"/>
                  </a:ext>
                </a:extLst>
              </p:cNvPr>
              <p:cNvSpPr/>
              <p:nvPr/>
            </p:nvSpPr>
            <p:spPr>
              <a:xfrm>
                <a:off x="9510741" y="3613448"/>
                <a:ext cx="813917"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90" name="TextBox 89">
                <a:extLst>
                  <a:ext uri="{FF2B5EF4-FFF2-40B4-BE49-F238E27FC236}">
                    <a16:creationId xmlns:a16="http://schemas.microsoft.com/office/drawing/2014/main" id="{12B01B36-9722-44CA-AAB9-4B6F8E7DFB14}"/>
                  </a:ext>
                </a:extLst>
              </p:cNvPr>
              <p:cNvSpPr txBox="1"/>
              <p:nvPr/>
            </p:nvSpPr>
            <p:spPr>
              <a:xfrm>
                <a:off x="9478384" y="3611776"/>
                <a:ext cx="1036031" cy="492442"/>
              </a:xfrm>
              <a:prstGeom prst="rect">
                <a:avLst/>
              </a:prstGeom>
              <a:noFill/>
            </p:spPr>
            <p:txBody>
              <a:bodyPr wrap="square" rtlCol="0">
                <a:spAutoFit/>
              </a:bodyPr>
              <a:lstStyle/>
              <a:p>
                <a:pPr algn="ctr"/>
                <a:r>
                  <a:rPr lang="en-SG" sz="1800" dirty="0">
                    <a:latin typeface="+mj-lt"/>
                  </a:rPr>
                  <a:t>Now</a:t>
                </a:r>
              </a:p>
            </p:txBody>
          </p:sp>
        </p:grpSp>
        <p:pic>
          <p:nvPicPr>
            <p:cNvPr id="1055" name="Picture 6" descr="2021: How AI Will Equip Manufacturers for the Future - Industry Today %">
              <a:extLst>
                <a:ext uri="{FF2B5EF4-FFF2-40B4-BE49-F238E27FC236}">
                  <a16:creationId xmlns:a16="http://schemas.microsoft.com/office/drawing/2014/main" id="{DF098E09-85DA-4B79-8682-2F9F51F8C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5831" y="5001502"/>
              <a:ext cx="2218330" cy="1206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5" name="Group 1064">
            <a:extLst>
              <a:ext uri="{FF2B5EF4-FFF2-40B4-BE49-F238E27FC236}">
                <a16:creationId xmlns:a16="http://schemas.microsoft.com/office/drawing/2014/main" id="{F99C095A-0B6D-44EE-87D9-47B109DA00CC}"/>
              </a:ext>
            </a:extLst>
          </p:cNvPr>
          <p:cNvGrpSpPr/>
          <p:nvPr/>
        </p:nvGrpSpPr>
        <p:grpSpPr>
          <a:xfrm>
            <a:off x="5243754" y="333629"/>
            <a:ext cx="2462493" cy="2814707"/>
            <a:chOff x="6991672" y="444839"/>
            <a:chExt cx="3283324" cy="3752942"/>
          </a:xfrm>
        </p:grpSpPr>
        <p:grpSp>
          <p:nvGrpSpPr>
            <p:cNvPr id="1063" name="Group 1062">
              <a:extLst>
                <a:ext uri="{FF2B5EF4-FFF2-40B4-BE49-F238E27FC236}">
                  <a16:creationId xmlns:a16="http://schemas.microsoft.com/office/drawing/2014/main" id="{1DD208D4-974F-41D0-8843-123397FA8EE7}"/>
                </a:ext>
              </a:extLst>
            </p:cNvPr>
            <p:cNvGrpSpPr/>
            <p:nvPr/>
          </p:nvGrpSpPr>
          <p:grpSpPr>
            <a:xfrm>
              <a:off x="6991672" y="2232214"/>
              <a:ext cx="2751912" cy="1965567"/>
              <a:chOff x="6991672" y="2232214"/>
              <a:chExt cx="2751912" cy="1965567"/>
            </a:xfrm>
          </p:grpSpPr>
          <p:grpSp>
            <p:nvGrpSpPr>
              <p:cNvPr id="1060" name="Group 1059">
                <a:extLst>
                  <a:ext uri="{FF2B5EF4-FFF2-40B4-BE49-F238E27FC236}">
                    <a16:creationId xmlns:a16="http://schemas.microsoft.com/office/drawing/2014/main" id="{69EA37C1-47C4-4A7F-A71B-2C6032FE9B71}"/>
                  </a:ext>
                </a:extLst>
              </p:cNvPr>
              <p:cNvGrpSpPr/>
              <p:nvPr/>
            </p:nvGrpSpPr>
            <p:grpSpPr>
              <a:xfrm>
                <a:off x="7710684" y="2364417"/>
                <a:ext cx="1916511" cy="1833364"/>
                <a:chOff x="7710684" y="2364417"/>
                <a:chExt cx="1916511" cy="1833364"/>
              </a:xfrm>
            </p:grpSpPr>
            <p:sp>
              <p:nvSpPr>
                <p:cNvPr id="1040" name="Freeform: Shape 1039">
                  <a:extLst>
                    <a:ext uri="{FF2B5EF4-FFF2-40B4-BE49-F238E27FC236}">
                      <a16:creationId xmlns:a16="http://schemas.microsoft.com/office/drawing/2014/main" id="{75C07905-0F65-4F05-A529-450511416EAD}"/>
                    </a:ext>
                  </a:extLst>
                </p:cNvPr>
                <p:cNvSpPr/>
                <p:nvPr/>
              </p:nvSpPr>
              <p:spPr>
                <a:xfrm>
                  <a:off x="7710684" y="2364417"/>
                  <a:ext cx="1916511" cy="1118613"/>
                </a:xfrm>
                <a:custGeom>
                  <a:avLst/>
                  <a:gdLst>
                    <a:gd name="connsiteX0" fmla="*/ 0 w 1124066"/>
                    <a:gd name="connsiteY0" fmla="*/ 0 h 1901467"/>
                    <a:gd name="connsiteX1" fmla="*/ 1124066 w 1124066"/>
                    <a:gd name="connsiteY1" fmla="*/ 0 h 1901467"/>
                    <a:gd name="connsiteX2" fmla="*/ 1124066 w 1124066"/>
                    <a:gd name="connsiteY2" fmla="*/ 1901467 h 1901467"/>
                    <a:gd name="connsiteX3" fmla="*/ 0 w 1124066"/>
                    <a:gd name="connsiteY3" fmla="*/ 1901467 h 1901467"/>
                    <a:gd name="connsiteX4" fmla="*/ 0 w 1124066"/>
                    <a:gd name="connsiteY4" fmla="*/ 0 h 190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066" h="1901467">
                      <a:moveTo>
                        <a:pt x="0" y="0"/>
                      </a:moveTo>
                      <a:lnTo>
                        <a:pt x="1124066" y="0"/>
                      </a:lnTo>
                      <a:lnTo>
                        <a:pt x="1124066" y="1901467"/>
                      </a:lnTo>
                      <a:lnTo>
                        <a:pt x="0" y="1901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85344" rIns="85344" bIns="85344" numCol="1" spcCol="1270" anchor="b" anchorCtr="1">
                  <a:noAutofit/>
                </a:bodyPr>
                <a:lstStyle/>
                <a:p>
                  <a:pPr lvl="1" algn="ctr" defTabSz="400050">
                    <a:lnSpc>
                      <a:spcPct val="90000"/>
                    </a:lnSpc>
                    <a:spcBef>
                      <a:spcPct val="0"/>
                    </a:spcBef>
                    <a:spcAft>
                      <a:spcPct val="15000"/>
                    </a:spcAft>
                  </a:pPr>
                  <a:r>
                    <a:rPr lang="en-SG" sz="1200" kern="1200" dirty="0">
                      <a:latin typeface="+mj-lt"/>
                    </a:rPr>
                    <a:t>Alpha Go defeated Lee  Sedol, world champion of Go</a:t>
                  </a:r>
                </a:p>
              </p:txBody>
            </p:sp>
            <p:grpSp>
              <p:nvGrpSpPr>
                <p:cNvPr id="1045" name="Group 1044">
                  <a:extLst>
                    <a:ext uri="{FF2B5EF4-FFF2-40B4-BE49-F238E27FC236}">
                      <a16:creationId xmlns:a16="http://schemas.microsoft.com/office/drawing/2014/main" id="{BBA7B2A3-F6DD-4B56-8FD7-3F7026211E1C}"/>
                    </a:ext>
                  </a:extLst>
                </p:cNvPr>
                <p:cNvGrpSpPr/>
                <p:nvPr/>
              </p:nvGrpSpPr>
              <p:grpSpPr>
                <a:xfrm>
                  <a:off x="8068134" y="3705339"/>
                  <a:ext cx="939208" cy="492442"/>
                  <a:chOff x="8026130" y="3902431"/>
                  <a:chExt cx="939208" cy="492442"/>
                </a:xfrm>
              </p:grpSpPr>
              <p:sp>
                <p:nvSpPr>
                  <p:cNvPr id="1041" name="Oval 1040">
                    <a:extLst>
                      <a:ext uri="{FF2B5EF4-FFF2-40B4-BE49-F238E27FC236}">
                        <a16:creationId xmlns:a16="http://schemas.microsoft.com/office/drawing/2014/main" id="{B6332FA5-FB08-4E32-BA64-5A586A4D97CC}"/>
                      </a:ext>
                    </a:extLst>
                  </p:cNvPr>
                  <p:cNvSpPr/>
                  <p:nvPr/>
                </p:nvSpPr>
                <p:spPr>
                  <a:xfrm>
                    <a:off x="8137338" y="3902431"/>
                    <a:ext cx="828000" cy="475366"/>
                  </a:xfrm>
                  <a:prstGeom prst="ellipse">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9" name="TextBox 88">
                    <a:extLst>
                      <a:ext uri="{FF2B5EF4-FFF2-40B4-BE49-F238E27FC236}">
                        <a16:creationId xmlns:a16="http://schemas.microsoft.com/office/drawing/2014/main" id="{7D3FD4B9-6881-43E7-87C3-C4BD79BBA9CA}"/>
                      </a:ext>
                    </a:extLst>
                  </p:cNvPr>
                  <p:cNvSpPr txBox="1"/>
                  <p:nvPr/>
                </p:nvSpPr>
                <p:spPr>
                  <a:xfrm>
                    <a:off x="8026130" y="3902431"/>
                    <a:ext cx="930839" cy="492442"/>
                  </a:xfrm>
                  <a:prstGeom prst="rect">
                    <a:avLst/>
                  </a:prstGeom>
                  <a:noFill/>
                </p:spPr>
                <p:txBody>
                  <a:bodyPr wrap="square" rtlCol="0">
                    <a:spAutoFit/>
                  </a:bodyPr>
                  <a:lstStyle/>
                  <a:p>
                    <a:pPr algn="ctr"/>
                    <a:r>
                      <a:rPr lang="en-SG" sz="1800" dirty="0">
                        <a:latin typeface="+mj-lt"/>
                      </a:rPr>
                      <a:t>2016</a:t>
                    </a:r>
                  </a:p>
                </p:txBody>
              </p:sp>
            </p:grpSp>
          </p:grpSp>
          <p:sp>
            <p:nvSpPr>
              <p:cNvPr id="113" name="TextBox 112">
                <a:extLst>
                  <a:ext uri="{FF2B5EF4-FFF2-40B4-BE49-F238E27FC236}">
                    <a16:creationId xmlns:a16="http://schemas.microsoft.com/office/drawing/2014/main" id="{ABEFF066-58D9-4E3B-9B52-5A9A2F81C178}"/>
                  </a:ext>
                </a:extLst>
              </p:cNvPr>
              <p:cNvSpPr txBox="1"/>
              <p:nvPr/>
            </p:nvSpPr>
            <p:spPr>
              <a:xfrm>
                <a:off x="6991672" y="2232214"/>
                <a:ext cx="2751912" cy="230832"/>
              </a:xfrm>
              <a:prstGeom prst="rect">
                <a:avLst/>
              </a:prstGeom>
              <a:noFill/>
            </p:spPr>
            <p:txBody>
              <a:bodyPr wrap="square" rtlCol="0">
                <a:spAutoFit/>
              </a:bodyPr>
              <a:lstStyle/>
              <a:p>
                <a:r>
                  <a:rPr lang="en-SG" sz="525" dirty="0">
                    <a:latin typeface="+mj-lt"/>
                  </a:rPr>
                  <a:t>https://www.bbc.com/news/technology-35785875</a:t>
                </a:r>
              </a:p>
            </p:txBody>
          </p:sp>
        </p:grpSp>
        <p:pic>
          <p:nvPicPr>
            <p:cNvPr id="1064" name="Picture 8" descr="Artificial intelligence: Google&amp;#39;s AlphaGo beats Go master Lee Se-dol - BBC  News">
              <a:extLst>
                <a:ext uri="{FF2B5EF4-FFF2-40B4-BE49-F238E27FC236}">
                  <a16:creationId xmlns:a16="http://schemas.microsoft.com/office/drawing/2014/main" id="{A199ED76-8D39-4B7B-80BB-B6F8886BBE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6630" y="444839"/>
              <a:ext cx="3248366" cy="1827206"/>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History of AI</a:t>
            </a:r>
            <a:endParaRPr dirty="0">
              <a:latin typeface="+mj-lt"/>
            </a:endParaRPr>
          </a:p>
        </p:txBody>
      </p:sp>
    </p:spTree>
    <p:extLst>
      <p:ext uri="{BB962C8B-B14F-4D97-AF65-F5344CB8AC3E}">
        <p14:creationId xmlns:p14="http://schemas.microsoft.com/office/powerpoint/2010/main" val="362232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fade">
                                      <p:cBhvr>
                                        <p:cTn id="7" dur="500"/>
                                        <p:tgtEl>
                                          <p:spTgt spid="1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7"/>
                                        </p:tgtEl>
                                        <p:attrNameLst>
                                          <p:attrName>style.visibility</p:attrName>
                                        </p:attrNameLst>
                                      </p:cBhvr>
                                      <p:to>
                                        <p:strVal val="visible"/>
                                      </p:to>
                                    </p:set>
                                    <p:animEffect transition="in" filter="fade">
                                      <p:cBhvr>
                                        <p:cTn id="12" dur="500"/>
                                        <p:tgtEl>
                                          <p:spTgt spid="10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8"/>
                                        </p:tgtEl>
                                        <p:attrNameLst>
                                          <p:attrName>style.visibility</p:attrName>
                                        </p:attrNameLst>
                                      </p:cBhvr>
                                      <p:to>
                                        <p:strVal val="visible"/>
                                      </p:to>
                                    </p:set>
                                    <p:animEffect transition="in" filter="fade">
                                      <p:cBhvr>
                                        <p:cTn id="17" dur="500"/>
                                        <p:tgtEl>
                                          <p:spTgt spid="10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9"/>
                                        </p:tgtEl>
                                        <p:attrNameLst>
                                          <p:attrName>style.visibility</p:attrName>
                                        </p:attrNameLst>
                                      </p:cBhvr>
                                      <p:to>
                                        <p:strVal val="visible"/>
                                      </p:to>
                                    </p:set>
                                    <p:animEffect transition="in" filter="fade">
                                      <p:cBhvr>
                                        <p:cTn id="22" dur="500"/>
                                        <p:tgtEl>
                                          <p:spTgt spid="10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5"/>
                                        </p:tgtEl>
                                        <p:attrNameLst>
                                          <p:attrName>style.visibility</p:attrName>
                                        </p:attrNameLst>
                                      </p:cBhvr>
                                      <p:to>
                                        <p:strVal val="visible"/>
                                      </p:to>
                                    </p:set>
                                    <p:animEffect transition="in" filter="fade">
                                      <p:cBhvr>
                                        <p:cTn id="27" dur="500"/>
                                        <p:tgtEl>
                                          <p:spTgt spid="10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1"/>
                                        </p:tgtEl>
                                        <p:attrNameLst>
                                          <p:attrName>style.visibility</p:attrName>
                                        </p:attrNameLst>
                                      </p:cBhvr>
                                      <p:to>
                                        <p:strVal val="visible"/>
                                      </p:to>
                                    </p:set>
                                    <p:animEffect transition="in" filter="fade">
                                      <p:cBhvr>
                                        <p:cTn id="32" dur="500"/>
                                        <p:tgtEl>
                                          <p:spTgt spid="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3">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Impact of AI </a:t>
            </a:r>
            <a:endParaRPr dirty="0">
              <a:latin typeface="+mj-lt"/>
            </a:endParaRPr>
          </a:p>
        </p:txBody>
      </p:sp>
      <p:graphicFrame>
        <p:nvGraphicFramePr>
          <p:cNvPr id="3" name="Diagram 2">
            <a:extLst>
              <a:ext uri="{FF2B5EF4-FFF2-40B4-BE49-F238E27FC236}">
                <a16:creationId xmlns:a16="http://schemas.microsoft.com/office/drawing/2014/main" id="{1F309DDC-9D0F-4F53-A7C7-CCC8863587AC}"/>
              </a:ext>
            </a:extLst>
          </p:cNvPr>
          <p:cNvGraphicFramePr/>
          <p:nvPr/>
        </p:nvGraphicFramePr>
        <p:xfrm>
          <a:off x="921715" y="482879"/>
          <a:ext cx="7093609" cy="4558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8187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oogle Shape;146;p27">
            <a:extLst>
              <a:ext uri="{FF2B5EF4-FFF2-40B4-BE49-F238E27FC236}">
                <a16:creationId xmlns:a16="http://schemas.microsoft.com/office/drawing/2014/main" id="{BF7ECBF3-DC16-412A-80DB-BE5F26B6AE2B}"/>
              </a:ext>
            </a:extLst>
          </p:cNvPr>
          <p:cNvPicPr preferRelativeResize="0"/>
          <p:nvPr/>
        </p:nvPicPr>
        <p:blipFill rotWithShape="1">
          <a:blip r:embed="rId4">
            <a:alphaModFix/>
          </a:blip>
          <a:srcRect/>
          <a:stretch/>
        </p:blipFill>
        <p:spPr>
          <a:xfrm>
            <a:off x="0" y="0"/>
            <a:ext cx="9144000" cy="1208489"/>
          </a:xfrm>
          <a:prstGeom prst="rect">
            <a:avLst/>
          </a:prstGeom>
          <a:noFill/>
          <a:ln>
            <a:noFill/>
          </a:ln>
        </p:spPr>
      </p:pic>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628648" y="220903"/>
            <a:ext cx="8096251" cy="775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dirty="0">
                <a:solidFill>
                  <a:srgbClr val="FFFFFF"/>
                </a:solidFill>
                <a:latin typeface="+mj-lt"/>
              </a:rPr>
              <a:t>Agriculture</a:t>
            </a:r>
            <a:endParaRPr dirty="0">
              <a:latin typeface="+mj-lt"/>
            </a:endParaRPr>
          </a:p>
        </p:txBody>
      </p:sp>
      <p:pic>
        <p:nvPicPr>
          <p:cNvPr id="5" name="Picture 4">
            <a:extLst>
              <a:ext uri="{FF2B5EF4-FFF2-40B4-BE49-F238E27FC236}">
                <a16:creationId xmlns:a16="http://schemas.microsoft.com/office/drawing/2014/main" id="{CCB8FBDE-CBE7-47FD-87A6-AC1DC585FCBD}"/>
              </a:ext>
            </a:extLst>
          </p:cNvPr>
          <p:cNvPicPr>
            <a:picLocks noChangeAspect="1"/>
          </p:cNvPicPr>
          <p:nvPr/>
        </p:nvPicPr>
        <p:blipFill>
          <a:blip r:embed="rId5"/>
          <a:stretch>
            <a:fillRect/>
          </a:stretch>
        </p:blipFill>
        <p:spPr>
          <a:xfrm>
            <a:off x="223873" y="1884519"/>
            <a:ext cx="2994816" cy="2246112"/>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919F46A6-DF4B-4B74-8308-5092489834D7}"/>
              </a:ext>
            </a:extLst>
          </p:cNvPr>
          <p:cNvPicPr>
            <a:picLocks noChangeAspect="1"/>
          </p:cNvPicPr>
          <p:nvPr/>
        </p:nvPicPr>
        <p:blipFill>
          <a:blip r:embed="rId6"/>
          <a:stretch>
            <a:fillRect/>
          </a:stretch>
        </p:blipFill>
        <p:spPr>
          <a:xfrm>
            <a:off x="0" y="1217306"/>
            <a:ext cx="4477474" cy="834187"/>
          </a:xfrm>
          <a:prstGeom prst="rect">
            <a:avLst/>
          </a:prstGeom>
        </p:spPr>
      </p:pic>
      <p:pic>
        <p:nvPicPr>
          <p:cNvPr id="12" name="Picture 11" descr="Graphical user interface, text&#10;&#10;Description automatically generated with medium confidence">
            <a:extLst>
              <a:ext uri="{FF2B5EF4-FFF2-40B4-BE49-F238E27FC236}">
                <a16:creationId xmlns:a16="http://schemas.microsoft.com/office/drawing/2014/main" id="{26CC374E-7E39-4D11-9DF1-E74F52A7B5F4}"/>
              </a:ext>
            </a:extLst>
          </p:cNvPr>
          <p:cNvPicPr>
            <a:picLocks noChangeAspect="1"/>
          </p:cNvPicPr>
          <p:nvPr/>
        </p:nvPicPr>
        <p:blipFill>
          <a:blip r:embed="rId7"/>
          <a:stretch>
            <a:fillRect/>
          </a:stretch>
        </p:blipFill>
        <p:spPr>
          <a:xfrm>
            <a:off x="5313157" y="945384"/>
            <a:ext cx="2693596" cy="930318"/>
          </a:xfrm>
          <a:prstGeom prst="rect">
            <a:avLst/>
          </a:prstGeom>
        </p:spPr>
      </p:pic>
      <p:pic>
        <p:nvPicPr>
          <p:cNvPr id="13" name="Online Media 12" title="Agrione Web Application">
            <a:hlinkClick r:id="" action="ppaction://media"/>
            <a:extLst>
              <a:ext uri="{FF2B5EF4-FFF2-40B4-BE49-F238E27FC236}">
                <a16:creationId xmlns:a16="http://schemas.microsoft.com/office/drawing/2014/main" id="{5B7C9916-A261-4931-99E3-C385C62C43DD}"/>
              </a:ext>
            </a:extLst>
          </p:cNvPr>
          <p:cNvPicPr>
            <a:picLocks noRot="1" noChangeAspect="1"/>
          </p:cNvPicPr>
          <p:nvPr>
            <a:videoFile r:link="rId1"/>
          </p:nvPr>
        </p:nvPicPr>
        <p:blipFill>
          <a:blip r:embed="rId8"/>
          <a:stretch>
            <a:fillRect/>
          </a:stretch>
        </p:blipFill>
        <p:spPr>
          <a:xfrm>
            <a:off x="4424324" y="1884519"/>
            <a:ext cx="4067251" cy="3050438"/>
          </a:xfrm>
          <a:prstGeom prst="rect">
            <a:avLst/>
          </a:prstGeom>
        </p:spPr>
      </p:pic>
    </p:spTree>
    <p:extLst>
      <p:ext uri="{BB962C8B-B14F-4D97-AF65-F5344CB8AC3E}">
        <p14:creationId xmlns:p14="http://schemas.microsoft.com/office/powerpoint/2010/main" val="39023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Mjg1ODkwNzR9"/>
  <p:tag name="SLIDO_TYPE" val="SlidoPoll"/>
  <p:tag name="SLIDO_POLL_UUID" val="e59d94b9-d7f4-4fc3-9b6d-05cd7a5a823a"/>
  <p:tag name="SLIDO_TIMELINE" val="W3sicG9sbFF1ZXN0aW9uVXVpZCI6ImRkYmZhMzlmLTE5YjYtNDFhYS04YTdhLTZiN2FkYzRhY2IyZCIsInNob3dSZXN1bHRzIjpmYWxzZSwic2hvd0NvcnJlY3RBbnN3ZXJzIjpmYWxzZSwidm90aW5nTG9ja2VkIjpmYWxzZX1d"/>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961</TotalTime>
  <Words>1396</Words>
  <Application>Microsoft Office PowerPoint</Application>
  <PresentationFormat>On-screen Show (16:9)</PresentationFormat>
  <Paragraphs>249</Paragraphs>
  <Slides>40</Slides>
  <Notes>39</Notes>
  <HiddenSlides>0</HiddenSlides>
  <MMClips>4</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Arial</vt:lpstr>
      <vt:lpstr>Calibri</vt:lpstr>
      <vt:lpstr>Roboto</vt:lpstr>
      <vt:lpstr>Simple Light</vt:lpstr>
      <vt:lpstr>Office Theme</vt:lpstr>
      <vt:lpstr>PowerPoint Presentation</vt:lpstr>
      <vt:lpstr>Innovative Way to Learn Machine Learning</vt:lpstr>
      <vt:lpstr>Four types of people </vt:lpstr>
      <vt:lpstr>Who will succeed in the Future? </vt:lpstr>
      <vt:lpstr>In this course, </vt:lpstr>
      <vt:lpstr>What is AI? ML? DL?</vt:lpstr>
      <vt:lpstr>History of AI</vt:lpstr>
      <vt:lpstr>Impact of AI </vt:lpstr>
      <vt:lpstr>Agriculture</vt:lpstr>
      <vt:lpstr>Manufacturing</vt:lpstr>
      <vt:lpstr>Healthcare</vt:lpstr>
      <vt:lpstr>Healthcare – 2021’s papers</vt:lpstr>
      <vt:lpstr>Retails</vt:lpstr>
      <vt:lpstr>Transportation</vt:lpstr>
      <vt:lpstr>Transportation - Traffic</vt:lpstr>
      <vt:lpstr>How AI affect employment? </vt:lpstr>
      <vt:lpstr>Current AI limitation</vt:lpstr>
      <vt:lpstr>AI Robot - Sophia </vt:lpstr>
      <vt:lpstr>How human brain works? </vt:lpstr>
      <vt:lpstr>How information is transmitted via neurons? </vt:lpstr>
      <vt:lpstr>Deep learning Intuition</vt:lpstr>
      <vt:lpstr>Deep learning</vt:lpstr>
      <vt:lpstr>Deep learning</vt:lpstr>
      <vt:lpstr>Deep learning  - Accuracy vs Operation</vt:lpstr>
      <vt:lpstr>How we learn? </vt:lpstr>
      <vt:lpstr>How we teach machine to learn? </vt:lpstr>
      <vt:lpstr>Different levels</vt:lpstr>
      <vt:lpstr>Design AI is not difficult</vt:lpstr>
      <vt:lpstr>Design AI is not difficult</vt:lpstr>
      <vt:lpstr>PowerPoint Presentation</vt:lpstr>
      <vt:lpstr>Code-less Platform – Drag and Drop </vt:lpstr>
      <vt:lpstr>Everyone is learning AI</vt:lpstr>
      <vt:lpstr>What set us apart? </vt:lpstr>
      <vt:lpstr>Go into the maths</vt:lpstr>
      <vt:lpstr>Let’s play a game. Refresh your maths</vt:lpstr>
      <vt:lpstr>Can you guess the simplicatioin of this equation?</vt:lpstr>
      <vt:lpstr>PowerPoint Presentation</vt:lpstr>
      <vt:lpstr>What to expect?</vt:lpstr>
      <vt:lpstr>Assessment</vt:lpstr>
      <vt:lpstr>Group Project – 50%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SAW SHIER NEE</cp:lastModifiedBy>
  <cp:revision>116</cp:revision>
  <dcterms:modified xsi:type="dcterms:W3CDTF">2021-09-16T15:22:31Z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